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12.jpg" ContentType="image/jpg"/>
  <Override PartName="/ppt/media/image13.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4"/>
  </p:notesMasterIdLst>
  <p:sldIdLst>
    <p:sldId id="256" r:id="rId3"/>
    <p:sldId id="723" r:id="rId4"/>
    <p:sldId id="898" r:id="rId5"/>
    <p:sldId id="899" r:id="rId6"/>
    <p:sldId id="259" r:id="rId7"/>
    <p:sldId id="260" r:id="rId8"/>
    <p:sldId id="900" r:id="rId9"/>
    <p:sldId id="894" r:id="rId10"/>
    <p:sldId id="263" r:id="rId11"/>
    <p:sldId id="901" r:id="rId12"/>
    <p:sldId id="902" r:id="rId13"/>
  </p:sldIdLst>
  <p:sldSz cx="12192000" cy="6858000"/>
  <p:notesSz cx="6797675" cy="99282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A5A5"/>
    <a:srgbClr val="6AC9AE"/>
    <a:srgbClr val="C5E0B4"/>
    <a:srgbClr val="EDEDED"/>
    <a:srgbClr val="E2F0D9"/>
    <a:srgbClr val="A9D1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94660"/>
  </p:normalViewPr>
  <p:slideViewPr>
    <p:cSldViewPr snapToGrid="0" showGuides="1">
      <p:cViewPr varScale="1">
        <p:scale>
          <a:sx n="128" d="100"/>
          <a:sy n="128" d="100"/>
        </p:scale>
        <p:origin x="512" y="184"/>
      </p:cViewPr>
      <p:guideLst>
        <p:guide orient="horz" pos="2160"/>
        <p:guide pos="5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FBB7C258-9B84-4321-AA2E-5AE5A09FD426}" type="datetimeFigureOut">
              <a:rPr kumimoji="1" lang="ja-JP" altLang="en-US" smtClean="0"/>
              <a:t>2021/6/24</a:t>
            </a:fld>
            <a:endParaRPr kumimoji="1" lang="ja-JP" alt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39FF3C26-537C-492B-8A70-E55F8E2AFEBD}" type="slidenum">
              <a:rPr kumimoji="1" lang="ja-JP" altLang="en-US" smtClean="0"/>
              <a:t>‹#›</a:t>
            </a:fld>
            <a:endParaRPr kumimoji="1" lang="ja-JP" altLang="en-US"/>
          </a:p>
        </p:txBody>
      </p:sp>
    </p:spTree>
    <p:extLst>
      <p:ext uri="{BB962C8B-B14F-4D97-AF65-F5344CB8AC3E}">
        <p14:creationId xmlns:p14="http://schemas.microsoft.com/office/powerpoint/2010/main" val="28404967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2</a:t>
            </a:fld>
            <a:endParaRPr lang="en-US"/>
          </a:p>
        </p:txBody>
      </p:sp>
    </p:spTree>
    <p:extLst>
      <p:ext uri="{BB962C8B-B14F-4D97-AF65-F5344CB8AC3E}">
        <p14:creationId xmlns:p14="http://schemas.microsoft.com/office/powerpoint/2010/main" val="3498528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D252620-E9DA-410F-B9EA-47A02B74E0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ja-JP"/>
              <a:t>Click to edit Master subtitle style</a:t>
            </a:r>
            <a:endParaRPr kumimoji="1" lang="ja-JP" altLang="en-US"/>
          </a:p>
        </p:txBody>
      </p:sp>
      <p:sp>
        <p:nvSpPr>
          <p:cNvPr id="4" name="Date Placeholder 3">
            <a:extLst>
              <a:ext uri="{FF2B5EF4-FFF2-40B4-BE49-F238E27FC236}">
                <a16:creationId xmlns:a16="http://schemas.microsoft.com/office/drawing/2014/main" id="{09482134-6339-4761-BEBA-821F39337EE0}"/>
              </a:ext>
            </a:extLst>
          </p:cNvPr>
          <p:cNvSpPr>
            <a:spLocks noGrp="1"/>
          </p:cNvSpPr>
          <p:nvPr>
            <p:ph type="dt" sz="half" idx="10"/>
          </p:nvPr>
        </p:nvSpPr>
        <p:spPr>
          <a:xfrm>
            <a:off x="838200" y="6356350"/>
            <a:ext cx="2743200" cy="365125"/>
          </a:xfrm>
          <a:prstGeom prst="rect">
            <a:avLst/>
          </a:prstGeom>
        </p:spPr>
        <p:txBody>
          <a:bodyPr/>
          <a:lstStyle/>
          <a:p>
            <a:fld id="{611528DB-FD27-4ABD-B617-D69B70794E61}"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7E20AF6E-FDEF-477C-9C54-A80209213FD3}"/>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Slide Number Placeholder 5">
            <a:extLst>
              <a:ext uri="{FF2B5EF4-FFF2-40B4-BE49-F238E27FC236}">
                <a16:creationId xmlns:a16="http://schemas.microsoft.com/office/drawing/2014/main" id="{7933A5AD-5ACE-4A50-9BDA-488D68061F3E}"/>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296286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53AA5D5-CE93-4902-96AB-08A55076E051}"/>
              </a:ext>
            </a:extLst>
          </p:cNvPr>
          <p:cNvSpPr>
            <a:spLocks noGrp="1"/>
          </p:cNvSpPr>
          <p:nvPr>
            <p:ph type="dt" sz="half" idx="10"/>
          </p:nvPr>
        </p:nvSpPr>
        <p:spPr>
          <a:xfrm>
            <a:off x="838200" y="6356350"/>
            <a:ext cx="2743200" cy="365125"/>
          </a:xfrm>
          <a:prstGeom prst="rect">
            <a:avLst/>
          </a:prstGeom>
        </p:spPr>
        <p:txBody>
          <a:bodyPr/>
          <a:lstStyle/>
          <a:p>
            <a:fld id="{E73C9241-6218-4901-9233-BF553AEDE69E}"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29EFE7A3-0050-49A9-8569-F032B1486567}"/>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Slide Number Placeholder 5">
            <a:extLst>
              <a:ext uri="{FF2B5EF4-FFF2-40B4-BE49-F238E27FC236}">
                <a16:creationId xmlns:a16="http://schemas.microsoft.com/office/drawing/2014/main" id="{CA7823C9-2B78-4AEF-8763-DB41DF1FB03F}"/>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
        <p:nvSpPr>
          <p:cNvPr id="8" name="Picture Placeholder 7">
            <a:extLst>
              <a:ext uri="{FF2B5EF4-FFF2-40B4-BE49-F238E27FC236}">
                <a16:creationId xmlns:a16="http://schemas.microsoft.com/office/drawing/2014/main" id="{EAE07E80-9985-4CCD-9B27-9C56545B4845}"/>
              </a:ext>
            </a:extLst>
          </p:cNvPr>
          <p:cNvSpPr>
            <a:spLocks noGrp="1"/>
          </p:cNvSpPr>
          <p:nvPr>
            <p:ph type="pic" sz="quarter" idx="13"/>
          </p:nvPr>
        </p:nvSpPr>
        <p:spPr>
          <a:xfrm>
            <a:off x="546100" y="1735138"/>
            <a:ext cx="4460875" cy="4503737"/>
          </a:xfrm>
        </p:spPr>
        <p:txBody>
          <a:bodyPr/>
          <a:lstStyle/>
          <a:p>
            <a:endParaRPr kumimoji="1" lang="ja-JP" altLang="en-US"/>
          </a:p>
        </p:txBody>
      </p:sp>
    </p:spTree>
    <p:extLst>
      <p:ext uri="{BB962C8B-B14F-4D97-AF65-F5344CB8AC3E}">
        <p14:creationId xmlns:p14="http://schemas.microsoft.com/office/powerpoint/2010/main" val="4003659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A28E-539D-4230-ABE5-C7F15A4B1193}"/>
              </a:ext>
            </a:extLst>
          </p:cNvPr>
          <p:cNvSpPr>
            <a:spLocks noGrp="1"/>
          </p:cNvSpPr>
          <p:nvPr>
            <p:ph type="title"/>
          </p:nvPr>
        </p:nvSpPr>
        <p:spPr>
          <a:xfrm>
            <a:off x="831850" y="1709738"/>
            <a:ext cx="10515600" cy="2852737"/>
          </a:xfrm>
        </p:spPr>
        <p:txBody>
          <a:bodyPr anchor="b"/>
          <a:lstStyle>
            <a:lvl1pPr>
              <a:defRPr sz="6000"/>
            </a:lvl1pPr>
          </a:lstStyle>
          <a:p>
            <a:r>
              <a:rPr kumimoji="1" lang="en-US" altLang="ja-JP"/>
              <a:t>Click to edit Master title style</a:t>
            </a:r>
            <a:endParaRPr kumimoji="1" lang="ja-JP" altLang="en-US"/>
          </a:p>
        </p:txBody>
      </p:sp>
      <p:sp>
        <p:nvSpPr>
          <p:cNvPr id="3" name="Text Placeholder 2">
            <a:extLst>
              <a:ext uri="{FF2B5EF4-FFF2-40B4-BE49-F238E27FC236}">
                <a16:creationId xmlns:a16="http://schemas.microsoft.com/office/drawing/2014/main" id="{89A4A82E-88C5-46BD-A24B-EBC0C5A538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en-US" altLang="ja-JP"/>
              <a:t>Click to edit Master text styles</a:t>
            </a:r>
          </a:p>
        </p:txBody>
      </p:sp>
      <p:sp>
        <p:nvSpPr>
          <p:cNvPr id="4" name="Date Placeholder 3">
            <a:extLst>
              <a:ext uri="{FF2B5EF4-FFF2-40B4-BE49-F238E27FC236}">
                <a16:creationId xmlns:a16="http://schemas.microsoft.com/office/drawing/2014/main" id="{CB4816C2-091C-4272-826A-507BE6DFB9B8}"/>
              </a:ext>
            </a:extLst>
          </p:cNvPr>
          <p:cNvSpPr>
            <a:spLocks noGrp="1"/>
          </p:cNvSpPr>
          <p:nvPr>
            <p:ph type="dt" sz="half" idx="10"/>
          </p:nvPr>
        </p:nvSpPr>
        <p:spPr>
          <a:xfrm>
            <a:off x="838200" y="6356350"/>
            <a:ext cx="2743200" cy="365125"/>
          </a:xfrm>
          <a:prstGeom prst="rect">
            <a:avLst/>
          </a:prstGeom>
        </p:spPr>
        <p:txBody>
          <a:bodyPr/>
          <a:lstStyle/>
          <a:p>
            <a:fld id="{EA0858E3-6348-4C39-9F15-B32CA6F4B5E6}"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E4E30DE2-68A7-4E65-9D51-8368CD2B94C5}"/>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Slide Number Placeholder 5">
            <a:extLst>
              <a:ext uri="{FF2B5EF4-FFF2-40B4-BE49-F238E27FC236}">
                <a16:creationId xmlns:a16="http://schemas.microsoft.com/office/drawing/2014/main" id="{8BE1FECA-A7EF-42DB-A965-DAC142223593}"/>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1965625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091B6-3C7F-44D6-9F62-648AC0D751CB}"/>
              </a:ext>
            </a:extLst>
          </p:cNvPr>
          <p:cNvSpPr>
            <a:spLocks noGrp="1"/>
          </p:cNvSpPr>
          <p:nvPr>
            <p:ph type="title"/>
          </p:nvPr>
        </p:nvSpPr>
        <p:spPr/>
        <p:txBody>
          <a:bodyPr/>
          <a:lstStyle/>
          <a:p>
            <a:r>
              <a:rPr kumimoji="1" lang="en-US" altLang="ja-JP"/>
              <a:t>Click to edit Master title style</a:t>
            </a:r>
            <a:endParaRPr kumimoji="1" lang="ja-JP" altLang="en-US"/>
          </a:p>
        </p:txBody>
      </p:sp>
      <p:sp>
        <p:nvSpPr>
          <p:cNvPr id="3" name="Content Placeholder 2">
            <a:extLst>
              <a:ext uri="{FF2B5EF4-FFF2-40B4-BE49-F238E27FC236}">
                <a16:creationId xmlns:a16="http://schemas.microsoft.com/office/drawing/2014/main" id="{28B21B2A-B0D9-45D4-9590-FA62BDD05FB4}"/>
              </a:ext>
            </a:extLst>
          </p:cNvPr>
          <p:cNvSpPr>
            <a:spLocks noGrp="1"/>
          </p:cNvSpPr>
          <p:nvPr>
            <p:ph sz="half" idx="1"/>
          </p:nvPr>
        </p:nvSpPr>
        <p:spPr>
          <a:xfrm>
            <a:off x="838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Content Placeholder 3">
            <a:extLst>
              <a:ext uri="{FF2B5EF4-FFF2-40B4-BE49-F238E27FC236}">
                <a16:creationId xmlns:a16="http://schemas.microsoft.com/office/drawing/2014/main" id="{809484F4-AD44-4141-87C0-986CC461A0C8}"/>
              </a:ext>
            </a:extLst>
          </p:cNvPr>
          <p:cNvSpPr>
            <a:spLocks noGrp="1"/>
          </p:cNvSpPr>
          <p:nvPr>
            <p:ph sz="half" idx="2"/>
          </p:nvPr>
        </p:nvSpPr>
        <p:spPr>
          <a:xfrm>
            <a:off x="6172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Date Placeholder 4">
            <a:extLst>
              <a:ext uri="{FF2B5EF4-FFF2-40B4-BE49-F238E27FC236}">
                <a16:creationId xmlns:a16="http://schemas.microsoft.com/office/drawing/2014/main" id="{5C7731BE-2331-498C-BF6D-5303C2C30844}"/>
              </a:ext>
            </a:extLst>
          </p:cNvPr>
          <p:cNvSpPr>
            <a:spLocks noGrp="1"/>
          </p:cNvSpPr>
          <p:nvPr>
            <p:ph type="dt" sz="half" idx="10"/>
          </p:nvPr>
        </p:nvSpPr>
        <p:spPr>
          <a:xfrm>
            <a:off x="838200" y="6356350"/>
            <a:ext cx="2743200" cy="365125"/>
          </a:xfrm>
          <a:prstGeom prst="rect">
            <a:avLst/>
          </a:prstGeom>
        </p:spPr>
        <p:txBody>
          <a:bodyPr/>
          <a:lstStyle/>
          <a:p>
            <a:fld id="{6EE84F2F-1A25-4CCD-90C7-C5EA1F4B2DA7}" type="datetime1">
              <a:rPr kumimoji="1" lang="ja-JP" altLang="en-US" smtClean="0"/>
              <a:t>2021/6/24</a:t>
            </a:fld>
            <a:endParaRPr kumimoji="1" lang="ja-JP" altLang="en-US"/>
          </a:p>
        </p:txBody>
      </p:sp>
      <p:sp>
        <p:nvSpPr>
          <p:cNvPr id="6" name="Footer Placeholder 5">
            <a:extLst>
              <a:ext uri="{FF2B5EF4-FFF2-40B4-BE49-F238E27FC236}">
                <a16:creationId xmlns:a16="http://schemas.microsoft.com/office/drawing/2014/main" id="{97C9048C-EB0E-4061-B63C-97809C738A25}"/>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Slide Number Placeholder 6">
            <a:extLst>
              <a:ext uri="{FF2B5EF4-FFF2-40B4-BE49-F238E27FC236}">
                <a16:creationId xmlns:a16="http://schemas.microsoft.com/office/drawing/2014/main" id="{182774A1-1BBA-4BFB-A7B4-590901BB0C5D}"/>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401090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B69E0-D0E5-41A1-A9D8-8345782B6535}"/>
              </a:ext>
            </a:extLst>
          </p:cNvPr>
          <p:cNvSpPr>
            <a:spLocks noGrp="1"/>
          </p:cNvSpPr>
          <p:nvPr>
            <p:ph type="title"/>
          </p:nvPr>
        </p:nvSpPr>
        <p:spPr>
          <a:xfrm>
            <a:off x="839788" y="365125"/>
            <a:ext cx="10515600" cy="1325563"/>
          </a:xfrm>
        </p:spPr>
        <p:txBody>
          <a:bodyPr/>
          <a:lstStyle/>
          <a:p>
            <a:r>
              <a:rPr kumimoji="1" lang="en-US" altLang="ja-JP"/>
              <a:t>Click to edit Master title style</a:t>
            </a:r>
            <a:endParaRPr kumimoji="1" lang="ja-JP" altLang="en-US"/>
          </a:p>
        </p:txBody>
      </p:sp>
      <p:sp>
        <p:nvSpPr>
          <p:cNvPr id="3" name="Text Placeholder 2">
            <a:extLst>
              <a:ext uri="{FF2B5EF4-FFF2-40B4-BE49-F238E27FC236}">
                <a16:creationId xmlns:a16="http://schemas.microsoft.com/office/drawing/2014/main" id="{7961757B-DC23-4B37-92DF-33C6E1AEDC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4" name="Content Placeholder 3">
            <a:extLst>
              <a:ext uri="{FF2B5EF4-FFF2-40B4-BE49-F238E27FC236}">
                <a16:creationId xmlns:a16="http://schemas.microsoft.com/office/drawing/2014/main" id="{DDF438F5-9A63-46B1-A0F0-AA1494D5ECFF}"/>
              </a:ext>
            </a:extLst>
          </p:cNvPr>
          <p:cNvSpPr>
            <a:spLocks noGrp="1"/>
          </p:cNvSpPr>
          <p:nvPr>
            <p:ph sz="half" idx="2"/>
          </p:nvPr>
        </p:nvSpPr>
        <p:spPr>
          <a:xfrm>
            <a:off x="839788" y="2505075"/>
            <a:ext cx="5157787"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Text Placeholder 4">
            <a:extLst>
              <a:ext uri="{FF2B5EF4-FFF2-40B4-BE49-F238E27FC236}">
                <a16:creationId xmlns:a16="http://schemas.microsoft.com/office/drawing/2014/main" id="{30557E97-D4E3-4172-BB3C-DF0308B503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6" name="Content Placeholder 5">
            <a:extLst>
              <a:ext uri="{FF2B5EF4-FFF2-40B4-BE49-F238E27FC236}">
                <a16:creationId xmlns:a16="http://schemas.microsoft.com/office/drawing/2014/main" id="{37C8B44F-2A55-4D49-8E5D-23FA2626FB59}"/>
              </a:ext>
            </a:extLst>
          </p:cNvPr>
          <p:cNvSpPr>
            <a:spLocks noGrp="1"/>
          </p:cNvSpPr>
          <p:nvPr>
            <p:ph sz="quarter" idx="4"/>
          </p:nvPr>
        </p:nvSpPr>
        <p:spPr>
          <a:xfrm>
            <a:off x="6172200" y="2505075"/>
            <a:ext cx="5183188"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7" name="Date Placeholder 6">
            <a:extLst>
              <a:ext uri="{FF2B5EF4-FFF2-40B4-BE49-F238E27FC236}">
                <a16:creationId xmlns:a16="http://schemas.microsoft.com/office/drawing/2014/main" id="{804EE3A5-4540-4234-8198-0857BD2230A8}"/>
              </a:ext>
            </a:extLst>
          </p:cNvPr>
          <p:cNvSpPr>
            <a:spLocks noGrp="1"/>
          </p:cNvSpPr>
          <p:nvPr>
            <p:ph type="dt" sz="half" idx="10"/>
          </p:nvPr>
        </p:nvSpPr>
        <p:spPr>
          <a:xfrm>
            <a:off x="838200" y="6356350"/>
            <a:ext cx="2743200" cy="365125"/>
          </a:xfrm>
          <a:prstGeom prst="rect">
            <a:avLst/>
          </a:prstGeom>
        </p:spPr>
        <p:txBody>
          <a:bodyPr/>
          <a:lstStyle/>
          <a:p>
            <a:fld id="{D36ACBC8-A83A-42FE-8D8C-6CBCD84116ED}" type="datetime1">
              <a:rPr kumimoji="1" lang="ja-JP" altLang="en-US" smtClean="0"/>
              <a:t>2021/6/24</a:t>
            </a:fld>
            <a:endParaRPr kumimoji="1" lang="ja-JP" altLang="en-US"/>
          </a:p>
        </p:txBody>
      </p:sp>
      <p:sp>
        <p:nvSpPr>
          <p:cNvPr id="8" name="Footer Placeholder 7">
            <a:extLst>
              <a:ext uri="{FF2B5EF4-FFF2-40B4-BE49-F238E27FC236}">
                <a16:creationId xmlns:a16="http://schemas.microsoft.com/office/drawing/2014/main" id="{F2CB929D-99F4-47FA-8C6C-E8F342B326AB}"/>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9" name="Slide Number Placeholder 8">
            <a:extLst>
              <a:ext uri="{FF2B5EF4-FFF2-40B4-BE49-F238E27FC236}">
                <a16:creationId xmlns:a16="http://schemas.microsoft.com/office/drawing/2014/main" id="{CCD0DEE0-7499-4C20-8AF3-698DB1FBBCEB}"/>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3999729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8501-2493-4F6F-9574-D4D086FB08D5}"/>
              </a:ext>
            </a:extLst>
          </p:cNvPr>
          <p:cNvSpPr>
            <a:spLocks noGrp="1"/>
          </p:cNvSpPr>
          <p:nvPr>
            <p:ph type="title"/>
          </p:nvPr>
        </p:nvSpPr>
        <p:spPr/>
        <p:txBody>
          <a:bodyPr/>
          <a:lstStyle/>
          <a:p>
            <a:r>
              <a:rPr kumimoji="1" lang="en-US" altLang="ja-JP"/>
              <a:t>Click to edit Master title style</a:t>
            </a:r>
            <a:endParaRPr kumimoji="1" lang="ja-JP" altLang="en-US"/>
          </a:p>
        </p:txBody>
      </p:sp>
      <p:sp>
        <p:nvSpPr>
          <p:cNvPr id="3" name="Date Placeholder 2">
            <a:extLst>
              <a:ext uri="{FF2B5EF4-FFF2-40B4-BE49-F238E27FC236}">
                <a16:creationId xmlns:a16="http://schemas.microsoft.com/office/drawing/2014/main" id="{BA7A31B6-0E7A-463B-9AC6-2A45A2880606}"/>
              </a:ext>
            </a:extLst>
          </p:cNvPr>
          <p:cNvSpPr>
            <a:spLocks noGrp="1"/>
          </p:cNvSpPr>
          <p:nvPr>
            <p:ph type="dt" sz="half" idx="10"/>
          </p:nvPr>
        </p:nvSpPr>
        <p:spPr>
          <a:xfrm>
            <a:off x="838200" y="6356350"/>
            <a:ext cx="2743200" cy="365125"/>
          </a:xfrm>
          <a:prstGeom prst="rect">
            <a:avLst/>
          </a:prstGeom>
        </p:spPr>
        <p:txBody>
          <a:bodyPr/>
          <a:lstStyle/>
          <a:p>
            <a:fld id="{7EA373F4-57A8-45BE-A18C-8C0A5CE5CAB7}" type="datetime1">
              <a:rPr kumimoji="1" lang="ja-JP" altLang="en-US" smtClean="0"/>
              <a:t>2021/6/24</a:t>
            </a:fld>
            <a:endParaRPr kumimoji="1" lang="ja-JP" altLang="en-US"/>
          </a:p>
        </p:txBody>
      </p:sp>
      <p:sp>
        <p:nvSpPr>
          <p:cNvPr id="4" name="Footer Placeholder 3">
            <a:extLst>
              <a:ext uri="{FF2B5EF4-FFF2-40B4-BE49-F238E27FC236}">
                <a16:creationId xmlns:a16="http://schemas.microsoft.com/office/drawing/2014/main" id="{0EB619A1-F2DF-4F6D-ADC2-3F0F628688C7}"/>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5" name="Slide Number Placeholder 4">
            <a:extLst>
              <a:ext uri="{FF2B5EF4-FFF2-40B4-BE49-F238E27FC236}">
                <a16:creationId xmlns:a16="http://schemas.microsoft.com/office/drawing/2014/main" id="{6BF8EF7E-7145-4038-B3BE-1E468EBF6BC4}"/>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1149042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D235F8-D752-43DC-BC55-BD0C1BE5E6E2}"/>
              </a:ext>
            </a:extLst>
          </p:cNvPr>
          <p:cNvSpPr>
            <a:spLocks noGrp="1"/>
          </p:cNvSpPr>
          <p:nvPr>
            <p:ph type="dt" sz="half" idx="10"/>
          </p:nvPr>
        </p:nvSpPr>
        <p:spPr>
          <a:xfrm>
            <a:off x="838200" y="6356350"/>
            <a:ext cx="2743200" cy="365125"/>
          </a:xfrm>
          <a:prstGeom prst="rect">
            <a:avLst/>
          </a:prstGeom>
        </p:spPr>
        <p:txBody>
          <a:bodyPr/>
          <a:lstStyle/>
          <a:p>
            <a:fld id="{DAD29EF9-239E-420B-BDB5-CD63CE56A90C}" type="datetime1">
              <a:rPr kumimoji="1" lang="ja-JP" altLang="en-US" smtClean="0"/>
              <a:t>2021/6/24</a:t>
            </a:fld>
            <a:endParaRPr kumimoji="1" lang="ja-JP" altLang="en-US"/>
          </a:p>
        </p:txBody>
      </p:sp>
      <p:sp>
        <p:nvSpPr>
          <p:cNvPr id="3" name="Footer Placeholder 2">
            <a:extLst>
              <a:ext uri="{FF2B5EF4-FFF2-40B4-BE49-F238E27FC236}">
                <a16:creationId xmlns:a16="http://schemas.microsoft.com/office/drawing/2014/main" id="{D1DB5F0B-2D12-4B91-AECA-05DBA07D24B0}"/>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4" name="Slide Number Placeholder 3">
            <a:extLst>
              <a:ext uri="{FF2B5EF4-FFF2-40B4-BE49-F238E27FC236}">
                <a16:creationId xmlns:a16="http://schemas.microsoft.com/office/drawing/2014/main" id="{5D70A91B-68D4-484B-95F6-D85D4BB3212B}"/>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2498358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258EF-4C05-4A5E-893D-EA5B3A53918B}"/>
              </a:ext>
            </a:extLst>
          </p:cNvPr>
          <p:cNvSpPr>
            <a:spLocks noGrp="1"/>
          </p:cNvSpPr>
          <p:nvPr>
            <p:ph type="title"/>
          </p:nvPr>
        </p:nvSpPr>
        <p:spPr>
          <a:xfrm>
            <a:off x="839788" y="457200"/>
            <a:ext cx="3932237" cy="1600200"/>
          </a:xfrm>
        </p:spPr>
        <p:txBody>
          <a:bodyPr anchor="b"/>
          <a:lstStyle>
            <a:lvl1pPr>
              <a:defRPr sz="3200"/>
            </a:lvl1pPr>
          </a:lstStyle>
          <a:p>
            <a:r>
              <a:rPr kumimoji="1" lang="en-US" altLang="ja-JP"/>
              <a:t>Click to edit Master title style</a:t>
            </a:r>
            <a:endParaRPr kumimoji="1" lang="ja-JP" altLang="en-US"/>
          </a:p>
        </p:txBody>
      </p:sp>
      <p:sp>
        <p:nvSpPr>
          <p:cNvPr id="3" name="Content Placeholder 2">
            <a:extLst>
              <a:ext uri="{FF2B5EF4-FFF2-40B4-BE49-F238E27FC236}">
                <a16:creationId xmlns:a16="http://schemas.microsoft.com/office/drawing/2014/main" id="{447A386A-7784-4920-B633-09EA457C42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Text Placeholder 3">
            <a:extLst>
              <a:ext uri="{FF2B5EF4-FFF2-40B4-BE49-F238E27FC236}">
                <a16:creationId xmlns:a16="http://schemas.microsoft.com/office/drawing/2014/main" id="{733D4992-0559-42B5-B0F9-46CB27F79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a:extLst>
              <a:ext uri="{FF2B5EF4-FFF2-40B4-BE49-F238E27FC236}">
                <a16:creationId xmlns:a16="http://schemas.microsoft.com/office/drawing/2014/main" id="{586538A0-B8B0-4EC2-8550-7C47836199E1}"/>
              </a:ext>
            </a:extLst>
          </p:cNvPr>
          <p:cNvSpPr>
            <a:spLocks noGrp="1"/>
          </p:cNvSpPr>
          <p:nvPr>
            <p:ph type="dt" sz="half" idx="10"/>
          </p:nvPr>
        </p:nvSpPr>
        <p:spPr>
          <a:xfrm>
            <a:off x="838200" y="6356350"/>
            <a:ext cx="2743200" cy="365125"/>
          </a:xfrm>
          <a:prstGeom prst="rect">
            <a:avLst/>
          </a:prstGeom>
        </p:spPr>
        <p:txBody>
          <a:bodyPr/>
          <a:lstStyle/>
          <a:p>
            <a:fld id="{33F9E77D-1132-4887-A55C-C259B79ACB2A}" type="datetime1">
              <a:rPr kumimoji="1" lang="ja-JP" altLang="en-US" smtClean="0"/>
              <a:t>2021/6/24</a:t>
            </a:fld>
            <a:endParaRPr kumimoji="1" lang="ja-JP" altLang="en-US"/>
          </a:p>
        </p:txBody>
      </p:sp>
      <p:sp>
        <p:nvSpPr>
          <p:cNvPr id="6" name="Footer Placeholder 5">
            <a:extLst>
              <a:ext uri="{FF2B5EF4-FFF2-40B4-BE49-F238E27FC236}">
                <a16:creationId xmlns:a16="http://schemas.microsoft.com/office/drawing/2014/main" id="{E5D1B09A-4E27-4387-A198-22DBD247C015}"/>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Slide Number Placeholder 6">
            <a:extLst>
              <a:ext uri="{FF2B5EF4-FFF2-40B4-BE49-F238E27FC236}">
                <a16:creationId xmlns:a16="http://schemas.microsoft.com/office/drawing/2014/main" id="{D03F2DCC-2884-4DA5-ADF1-265A6C1C4E9D}"/>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3954783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BFF46-6FE8-4430-A11C-C1DA28F81C51}"/>
              </a:ext>
            </a:extLst>
          </p:cNvPr>
          <p:cNvSpPr>
            <a:spLocks noGrp="1"/>
          </p:cNvSpPr>
          <p:nvPr>
            <p:ph type="title"/>
          </p:nvPr>
        </p:nvSpPr>
        <p:spPr>
          <a:xfrm>
            <a:off x="839788" y="457200"/>
            <a:ext cx="3932237" cy="1600200"/>
          </a:xfrm>
        </p:spPr>
        <p:txBody>
          <a:bodyPr anchor="b"/>
          <a:lstStyle>
            <a:lvl1pPr>
              <a:defRPr sz="3200"/>
            </a:lvl1pPr>
          </a:lstStyle>
          <a:p>
            <a:r>
              <a:rPr kumimoji="1" lang="en-US" altLang="ja-JP"/>
              <a:t>Click to edit Master title style</a:t>
            </a:r>
            <a:endParaRPr kumimoji="1" lang="ja-JP" altLang="en-US"/>
          </a:p>
        </p:txBody>
      </p:sp>
      <p:sp>
        <p:nvSpPr>
          <p:cNvPr id="3" name="Picture Placeholder 2">
            <a:extLst>
              <a:ext uri="{FF2B5EF4-FFF2-40B4-BE49-F238E27FC236}">
                <a16:creationId xmlns:a16="http://schemas.microsoft.com/office/drawing/2014/main" id="{0CE45E27-8DB0-421F-BBD4-9925839027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Text Placeholder 3">
            <a:extLst>
              <a:ext uri="{FF2B5EF4-FFF2-40B4-BE49-F238E27FC236}">
                <a16:creationId xmlns:a16="http://schemas.microsoft.com/office/drawing/2014/main" id="{BB65D5B2-C35B-4945-8297-B07351C7C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a:extLst>
              <a:ext uri="{FF2B5EF4-FFF2-40B4-BE49-F238E27FC236}">
                <a16:creationId xmlns:a16="http://schemas.microsoft.com/office/drawing/2014/main" id="{DA87C1FF-04AC-4679-B025-BD68318CB39F}"/>
              </a:ext>
            </a:extLst>
          </p:cNvPr>
          <p:cNvSpPr>
            <a:spLocks noGrp="1"/>
          </p:cNvSpPr>
          <p:nvPr>
            <p:ph type="dt" sz="half" idx="10"/>
          </p:nvPr>
        </p:nvSpPr>
        <p:spPr>
          <a:xfrm>
            <a:off x="838200" y="6356350"/>
            <a:ext cx="2743200" cy="365125"/>
          </a:xfrm>
          <a:prstGeom prst="rect">
            <a:avLst/>
          </a:prstGeom>
        </p:spPr>
        <p:txBody>
          <a:bodyPr/>
          <a:lstStyle/>
          <a:p>
            <a:fld id="{9B06FE3D-CB68-471E-9889-5126DF723984}" type="datetime1">
              <a:rPr kumimoji="1" lang="ja-JP" altLang="en-US" smtClean="0"/>
              <a:t>2021/6/24</a:t>
            </a:fld>
            <a:endParaRPr kumimoji="1" lang="ja-JP" altLang="en-US"/>
          </a:p>
        </p:txBody>
      </p:sp>
      <p:sp>
        <p:nvSpPr>
          <p:cNvPr id="6" name="Footer Placeholder 5">
            <a:extLst>
              <a:ext uri="{FF2B5EF4-FFF2-40B4-BE49-F238E27FC236}">
                <a16:creationId xmlns:a16="http://schemas.microsoft.com/office/drawing/2014/main" id="{E6680A9C-99AB-4B9F-8B4A-E738224A0BCB}"/>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Slide Number Placeholder 6">
            <a:extLst>
              <a:ext uri="{FF2B5EF4-FFF2-40B4-BE49-F238E27FC236}">
                <a16:creationId xmlns:a16="http://schemas.microsoft.com/office/drawing/2014/main" id="{671F3109-C8F9-49BC-8D3E-D55A5D50FE58}"/>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3085311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6E6A-0F64-4606-A311-8CA0D876D871}"/>
              </a:ext>
            </a:extLst>
          </p:cNvPr>
          <p:cNvSpPr>
            <a:spLocks noGrp="1"/>
          </p:cNvSpPr>
          <p:nvPr>
            <p:ph type="title"/>
          </p:nvPr>
        </p:nvSpPr>
        <p:spPr/>
        <p:txBody>
          <a:bodyPr/>
          <a:lstStyle/>
          <a:p>
            <a:r>
              <a:rPr kumimoji="1" lang="en-US" altLang="ja-JP"/>
              <a:t>Click to edit Master title style</a:t>
            </a:r>
            <a:endParaRPr kumimoji="1" lang="ja-JP" altLang="en-US"/>
          </a:p>
        </p:txBody>
      </p:sp>
      <p:sp>
        <p:nvSpPr>
          <p:cNvPr id="3" name="Vertical Text Placeholder 2">
            <a:extLst>
              <a:ext uri="{FF2B5EF4-FFF2-40B4-BE49-F238E27FC236}">
                <a16:creationId xmlns:a16="http://schemas.microsoft.com/office/drawing/2014/main" id="{64B84C30-D9F1-4829-B31D-ECBEB4181156}"/>
              </a:ext>
            </a:extLst>
          </p:cNvPr>
          <p:cNvSpPr>
            <a:spLocks noGrp="1"/>
          </p:cNvSpPr>
          <p:nvPr>
            <p:ph type="body" orient="vert" idx="1"/>
          </p:nvPr>
        </p:nvSpPr>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a:extLst>
              <a:ext uri="{FF2B5EF4-FFF2-40B4-BE49-F238E27FC236}">
                <a16:creationId xmlns:a16="http://schemas.microsoft.com/office/drawing/2014/main" id="{F4B48D81-4E85-441E-89D9-CB9BD7C91D0C}"/>
              </a:ext>
            </a:extLst>
          </p:cNvPr>
          <p:cNvSpPr>
            <a:spLocks noGrp="1"/>
          </p:cNvSpPr>
          <p:nvPr>
            <p:ph type="dt" sz="half" idx="10"/>
          </p:nvPr>
        </p:nvSpPr>
        <p:spPr>
          <a:xfrm>
            <a:off x="838200" y="6356350"/>
            <a:ext cx="2743200" cy="365125"/>
          </a:xfrm>
          <a:prstGeom prst="rect">
            <a:avLst/>
          </a:prstGeom>
        </p:spPr>
        <p:txBody>
          <a:bodyPr/>
          <a:lstStyle/>
          <a:p>
            <a:fld id="{0F71D568-8470-4B41-9CEF-9BF92390EC4D}"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D416E187-9B39-4CA5-8D87-406BAC85C6ED}"/>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Slide Number Placeholder 5">
            <a:extLst>
              <a:ext uri="{FF2B5EF4-FFF2-40B4-BE49-F238E27FC236}">
                <a16:creationId xmlns:a16="http://schemas.microsoft.com/office/drawing/2014/main" id="{34D1BB3A-0C3F-4E87-9570-B6CCD871E9EF}"/>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930783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90DD0F-3FE7-4471-B770-718676E6BFD4}"/>
              </a:ext>
            </a:extLst>
          </p:cNvPr>
          <p:cNvSpPr>
            <a:spLocks noGrp="1"/>
          </p:cNvSpPr>
          <p:nvPr>
            <p:ph type="title" orient="vert"/>
          </p:nvPr>
        </p:nvSpPr>
        <p:spPr>
          <a:xfrm>
            <a:off x="8724900" y="365125"/>
            <a:ext cx="2628900" cy="5811838"/>
          </a:xfrm>
        </p:spPr>
        <p:txBody>
          <a:bodyPr vert="eaVert"/>
          <a:lstStyle/>
          <a:p>
            <a:r>
              <a:rPr kumimoji="1" lang="en-US" altLang="ja-JP"/>
              <a:t>Click to edit Master title style</a:t>
            </a:r>
            <a:endParaRPr kumimoji="1" lang="ja-JP" altLang="en-US"/>
          </a:p>
        </p:txBody>
      </p:sp>
      <p:sp>
        <p:nvSpPr>
          <p:cNvPr id="3" name="Vertical Text Placeholder 2">
            <a:extLst>
              <a:ext uri="{FF2B5EF4-FFF2-40B4-BE49-F238E27FC236}">
                <a16:creationId xmlns:a16="http://schemas.microsoft.com/office/drawing/2014/main" id="{76C9F4F2-1139-46FA-B937-5BB534AB604F}"/>
              </a:ext>
            </a:extLst>
          </p:cNvPr>
          <p:cNvSpPr>
            <a:spLocks noGrp="1"/>
          </p:cNvSpPr>
          <p:nvPr>
            <p:ph type="body" orient="vert" idx="1"/>
          </p:nvPr>
        </p:nvSpPr>
        <p:spPr>
          <a:xfrm>
            <a:off x="838200" y="365125"/>
            <a:ext cx="7734300" cy="5811838"/>
          </a:xfrm>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a:extLst>
              <a:ext uri="{FF2B5EF4-FFF2-40B4-BE49-F238E27FC236}">
                <a16:creationId xmlns:a16="http://schemas.microsoft.com/office/drawing/2014/main" id="{B3895558-29D5-43A3-880E-C2526C5DF6C7}"/>
              </a:ext>
            </a:extLst>
          </p:cNvPr>
          <p:cNvSpPr>
            <a:spLocks noGrp="1"/>
          </p:cNvSpPr>
          <p:nvPr>
            <p:ph type="dt" sz="half" idx="10"/>
          </p:nvPr>
        </p:nvSpPr>
        <p:spPr>
          <a:xfrm>
            <a:off x="838200" y="6356350"/>
            <a:ext cx="2743200" cy="365125"/>
          </a:xfrm>
          <a:prstGeom prst="rect">
            <a:avLst/>
          </a:prstGeom>
        </p:spPr>
        <p:txBody>
          <a:bodyPr/>
          <a:lstStyle/>
          <a:p>
            <a:fld id="{05E50F4A-5F23-41B2-8FE3-E2E579D193BC}"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686B0242-A817-4043-8D75-1ED7C6AF06F8}"/>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Slide Number Placeholder 5">
            <a:extLst>
              <a:ext uri="{FF2B5EF4-FFF2-40B4-BE49-F238E27FC236}">
                <a16:creationId xmlns:a16="http://schemas.microsoft.com/office/drawing/2014/main" id="{D8850BEC-7F14-4293-8454-4F9B2D8CAA70}"/>
              </a:ext>
            </a:extLst>
          </p:cNvPr>
          <p:cNvSpPr>
            <a:spLocks noGrp="1"/>
          </p:cNvSpPr>
          <p:nvPr>
            <p:ph type="sldNum" sz="quarter" idx="12"/>
          </p:nvPr>
        </p:nvSpPr>
        <p:spPr/>
        <p:txBody>
          <a:bodyPr/>
          <a:lstStyle/>
          <a:p>
            <a:fld id="{25DC870C-8E77-4B68-B455-7CCD45257530}" type="slidenum">
              <a:rPr kumimoji="1" lang="ja-JP" altLang="en-US" smtClean="0"/>
              <a:t>‹#›</a:t>
            </a:fld>
            <a:endParaRPr kumimoji="1" lang="ja-JP" altLang="en-US"/>
          </a:p>
        </p:txBody>
      </p:sp>
    </p:spTree>
    <p:extLst>
      <p:ext uri="{BB962C8B-B14F-4D97-AF65-F5344CB8AC3E}">
        <p14:creationId xmlns:p14="http://schemas.microsoft.com/office/powerpoint/2010/main" val="1334636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913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rgbClr val="42BA97"/>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6/24/21</a:t>
            </a:fld>
            <a:endParaRPr lang="en-US"/>
          </a:p>
        </p:txBody>
      </p:sp>
      <p:sp>
        <p:nvSpPr>
          <p:cNvPr id="6" name="Holder 6"/>
          <p:cNvSpPr>
            <a:spLocks noGrp="1"/>
          </p:cNvSpPr>
          <p:nvPr>
            <p:ph type="sldNum" sz="quarter" idx="7"/>
          </p:nvPr>
        </p:nvSpPr>
        <p:spPr/>
        <p:txBody>
          <a:bodyPr lIns="0" tIns="0" rIns="0" bIns="0"/>
          <a:lstStyle>
            <a:lvl1pPr>
              <a:defRPr sz="1000" b="1" i="0">
                <a:solidFill>
                  <a:srgbClr val="888888"/>
                </a:solidFill>
                <a:latin typeface="Arial"/>
                <a:cs typeface="Arial"/>
              </a:defRPr>
            </a:lvl1pPr>
          </a:lstStyle>
          <a:p>
            <a:pPr marL="38100">
              <a:lnSpc>
                <a:spcPct val="100000"/>
              </a:lnSpc>
              <a:spcBef>
                <a:spcPts val="145"/>
              </a:spcBef>
            </a:pPr>
            <a:fld id="{81D60167-4931-47E6-BA6A-407CBD079E47}" type="slidenum">
              <a:rPr spc="-45" dirty="0"/>
              <a:t>‹#›</a:t>
            </a:fld>
            <a:endParaRPr spc="-45" dirty="0"/>
          </a:p>
        </p:txBody>
      </p:sp>
    </p:spTree>
    <p:extLst>
      <p:ext uri="{BB962C8B-B14F-4D97-AF65-F5344CB8AC3E}">
        <p14:creationId xmlns:p14="http://schemas.microsoft.com/office/powerpoint/2010/main" val="3292436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rgbClr val="42BA97"/>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6/24/21</a:t>
            </a:fld>
            <a:endParaRPr lang="en-US"/>
          </a:p>
        </p:txBody>
      </p:sp>
      <p:sp>
        <p:nvSpPr>
          <p:cNvPr id="7" name="Holder 7"/>
          <p:cNvSpPr>
            <a:spLocks noGrp="1"/>
          </p:cNvSpPr>
          <p:nvPr>
            <p:ph type="sldNum" sz="quarter" idx="7"/>
          </p:nvPr>
        </p:nvSpPr>
        <p:spPr/>
        <p:txBody>
          <a:bodyPr lIns="0" tIns="0" rIns="0" bIns="0"/>
          <a:lstStyle>
            <a:lvl1pPr>
              <a:defRPr sz="1000" b="1" i="0">
                <a:solidFill>
                  <a:srgbClr val="888888"/>
                </a:solidFill>
                <a:latin typeface="Arial"/>
                <a:cs typeface="Arial"/>
              </a:defRPr>
            </a:lvl1pPr>
          </a:lstStyle>
          <a:p>
            <a:pPr marL="38100">
              <a:lnSpc>
                <a:spcPct val="100000"/>
              </a:lnSpc>
              <a:spcBef>
                <a:spcPts val="145"/>
              </a:spcBef>
            </a:pPr>
            <a:fld id="{81D60167-4931-47E6-BA6A-407CBD079E47}" type="slidenum">
              <a:rPr spc="-45" dirty="0"/>
              <a:t>‹#›</a:t>
            </a:fld>
            <a:endParaRPr spc="-45" dirty="0"/>
          </a:p>
        </p:txBody>
      </p:sp>
    </p:spTree>
    <p:extLst>
      <p:ext uri="{BB962C8B-B14F-4D97-AF65-F5344CB8AC3E}">
        <p14:creationId xmlns:p14="http://schemas.microsoft.com/office/powerpoint/2010/main" val="2137854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DBC7D-CDD0-4479-98F7-2162EA01C15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kumimoji="1" lang="en-US" altLang="ja-JP"/>
              <a:t>Click to edit Master title style</a:t>
            </a:r>
            <a:endParaRPr kumimoji="1" lang="ja-JP" altLang="en-US"/>
          </a:p>
        </p:txBody>
      </p:sp>
      <p:sp>
        <p:nvSpPr>
          <p:cNvPr id="3" name="Subtitle 2">
            <a:extLst>
              <a:ext uri="{FF2B5EF4-FFF2-40B4-BE49-F238E27FC236}">
                <a16:creationId xmlns:a16="http://schemas.microsoft.com/office/drawing/2014/main" id="{BF5D32BC-181F-4E68-88BA-3F1D0A6CDB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ja-JP"/>
              <a:t>Click to edit Master subtitle style</a:t>
            </a:r>
            <a:endParaRPr kumimoji="1" lang="ja-JP" altLang="en-US"/>
          </a:p>
        </p:txBody>
      </p:sp>
      <p:sp>
        <p:nvSpPr>
          <p:cNvPr id="4" name="Date Placeholder 3">
            <a:extLst>
              <a:ext uri="{FF2B5EF4-FFF2-40B4-BE49-F238E27FC236}">
                <a16:creationId xmlns:a16="http://schemas.microsoft.com/office/drawing/2014/main" id="{B3EBA0E5-2D0E-4209-962A-23C132073F68}"/>
              </a:ext>
            </a:extLst>
          </p:cNvPr>
          <p:cNvSpPr>
            <a:spLocks noGrp="1"/>
          </p:cNvSpPr>
          <p:nvPr>
            <p:ph type="dt" sz="half" idx="10"/>
          </p:nvPr>
        </p:nvSpPr>
        <p:spPr/>
        <p:txBody>
          <a:bodyPr/>
          <a:lstStyle/>
          <a:p>
            <a:fld id="{11779F40-E83B-4A10-8274-7A5203BA89B3}"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EBFB4A1A-6B34-42FA-BF1E-DCACD03163E8}"/>
              </a:ext>
            </a:extLst>
          </p:cNvPr>
          <p:cNvSpPr>
            <a:spLocks noGrp="1"/>
          </p:cNvSpPr>
          <p:nvPr>
            <p:ph type="ftr" sz="quarter" idx="11"/>
          </p:nvPr>
        </p:nvSpPr>
        <p:spPr/>
        <p:txBody>
          <a:bodyPr/>
          <a:lstStyle/>
          <a:p>
            <a:endParaRPr kumimoji="1" lang="ja-JP" altLang="en-US"/>
          </a:p>
        </p:txBody>
      </p:sp>
      <p:sp>
        <p:nvSpPr>
          <p:cNvPr id="6" name="Slide Number Placeholder 5">
            <a:extLst>
              <a:ext uri="{FF2B5EF4-FFF2-40B4-BE49-F238E27FC236}">
                <a16:creationId xmlns:a16="http://schemas.microsoft.com/office/drawing/2014/main" id="{9615DEF5-52FF-4005-9A21-712E543285A5}"/>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3380004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A13D-4F4F-41CE-AB18-D6D73CE9B3FD}"/>
              </a:ext>
            </a:extLst>
          </p:cNvPr>
          <p:cNvSpPr>
            <a:spLocks noGrp="1"/>
          </p:cNvSpPr>
          <p:nvPr>
            <p:ph type="title"/>
          </p:nvPr>
        </p:nvSpPr>
        <p:spPr>
          <a:xfrm>
            <a:off x="838200" y="365125"/>
            <a:ext cx="10515600" cy="1325563"/>
          </a:xfrm>
          <a:prstGeom prst="rect">
            <a:avLst/>
          </a:prstGeom>
        </p:spPr>
        <p:txBody>
          <a:bodyPr/>
          <a:lstStyle/>
          <a:p>
            <a:r>
              <a:rPr kumimoji="1" lang="en-US" altLang="ja-JP"/>
              <a:t>Click to edit Master title style</a:t>
            </a:r>
            <a:endParaRPr kumimoji="1" lang="ja-JP" altLang="en-US"/>
          </a:p>
        </p:txBody>
      </p:sp>
      <p:sp>
        <p:nvSpPr>
          <p:cNvPr id="3" name="Content Placeholder 2">
            <a:extLst>
              <a:ext uri="{FF2B5EF4-FFF2-40B4-BE49-F238E27FC236}">
                <a16:creationId xmlns:a16="http://schemas.microsoft.com/office/drawing/2014/main" id="{1B1F8802-B1F4-4C91-A72F-255193CE220D}"/>
              </a:ext>
            </a:extLst>
          </p:cNvPr>
          <p:cNvSpPr>
            <a:spLocks noGrp="1"/>
          </p:cNvSpPr>
          <p:nvPr>
            <p:ph idx="1"/>
          </p:nvPr>
        </p:nvSpPr>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a:extLst>
              <a:ext uri="{FF2B5EF4-FFF2-40B4-BE49-F238E27FC236}">
                <a16:creationId xmlns:a16="http://schemas.microsoft.com/office/drawing/2014/main" id="{71E25665-C5FF-4563-B185-A97B8DCF6664}"/>
              </a:ext>
            </a:extLst>
          </p:cNvPr>
          <p:cNvSpPr>
            <a:spLocks noGrp="1"/>
          </p:cNvSpPr>
          <p:nvPr>
            <p:ph type="dt" sz="half" idx="10"/>
          </p:nvPr>
        </p:nvSpPr>
        <p:spPr/>
        <p:txBody>
          <a:bodyPr/>
          <a:lstStyle/>
          <a:p>
            <a:fld id="{3871004C-5C09-400A-BABB-6B24EB4B040F}"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9DD09E5B-923A-4BF8-98DA-9123A800F7C5}"/>
              </a:ext>
            </a:extLst>
          </p:cNvPr>
          <p:cNvSpPr>
            <a:spLocks noGrp="1"/>
          </p:cNvSpPr>
          <p:nvPr>
            <p:ph type="ftr" sz="quarter" idx="11"/>
          </p:nvPr>
        </p:nvSpPr>
        <p:spPr/>
        <p:txBody>
          <a:bodyPr/>
          <a:lstStyle/>
          <a:p>
            <a:endParaRPr kumimoji="1" lang="ja-JP" altLang="en-US"/>
          </a:p>
        </p:txBody>
      </p:sp>
      <p:sp>
        <p:nvSpPr>
          <p:cNvPr id="6" name="Slide Number Placeholder 5">
            <a:extLst>
              <a:ext uri="{FF2B5EF4-FFF2-40B4-BE49-F238E27FC236}">
                <a16:creationId xmlns:a16="http://schemas.microsoft.com/office/drawing/2014/main" id="{130C4E86-0968-496D-96B3-6D6B2221650B}"/>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4227789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1453-72A1-4B2C-86DA-8E1C17BB009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kumimoji="1" lang="en-US" altLang="ja-JP"/>
              <a:t>Click to edit Master title style</a:t>
            </a:r>
            <a:endParaRPr kumimoji="1" lang="ja-JP" altLang="en-US"/>
          </a:p>
        </p:txBody>
      </p:sp>
      <p:sp>
        <p:nvSpPr>
          <p:cNvPr id="3" name="Text Placeholder 2">
            <a:extLst>
              <a:ext uri="{FF2B5EF4-FFF2-40B4-BE49-F238E27FC236}">
                <a16:creationId xmlns:a16="http://schemas.microsoft.com/office/drawing/2014/main" id="{4354473A-122E-4AB2-AE01-EE3C40EF09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en-US" altLang="ja-JP"/>
              <a:t>Click to edit Master text styles</a:t>
            </a:r>
          </a:p>
        </p:txBody>
      </p:sp>
      <p:sp>
        <p:nvSpPr>
          <p:cNvPr id="4" name="Date Placeholder 3">
            <a:extLst>
              <a:ext uri="{FF2B5EF4-FFF2-40B4-BE49-F238E27FC236}">
                <a16:creationId xmlns:a16="http://schemas.microsoft.com/office/drawing/2014/main" id="{8EAB9035-385D-46D5-9D6F-58CD76D76A26}"/>
              </a:ext>
            </a:extLst>
          </p:cNvPr>
          <p:cNvSpPr>
            <a:spLocks noGrp="1"/>
          </p:cNvSpPr>
          <p:nvPr>
            <p:ph type="dt" sz="half" idx="10"/>
          </p:nvPr>
        </p:nvSpPr>
        <p:spPr/>
        <p:txBody>
          <a:bodyPr/>
          <a:lstStyle/>
          <a:p>
            <a:fld id="{561CF01D-042A-4BE2-B311-BE1B102E133E}"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BEDE321E-234B-45A8-9A00-21F1FC2ADB5F}"/>
              </a:ext>
            </a:extLst>
          </p:cNvPr>
          <p:cNvSpPr>
            <a:spLocks noGrp="1"/>
          </p:cNvSpPr>
          <p:nvPr>
            <p:ph type="ftr" sz="quarter" idx="11"/>
          </p:nvPr>
        </p:nvSpPr>
        <p:spPr/>
        <p:txBody>
          <a:bodyPr/>
          <a:lstStyle/>
          <a:p>
            <a:endParaRPr kumimoji="1" lang="ja-JP" altLang="en-US"/>
          </a:p>
        </p:txBody>
      </p:sp>
      <p:sp>
        <p:nvSpPr>
          <p:cNvPr id="6" name="Slide Number Placeholder 5">
            <a:extLst>
              <a:ext uri="{FF2B5EF4-FFF2-40B4-BE49-F238E27FC236}">
                <a16:creationId xmlns:a16="http://schemas.microsoft.com/office/drawing/2014/main" id="{57B63066-3C4D-4BAF-A528-69B3825A28BA}"/>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2572409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B14AF-BA75-4386-8582-13CAB802E369}"/>
              </a:ext>
            </a:extLst>
          </p:cNvPr>
          <p:cNvSpPr>
            <a:spLocks noGrp="1"/>
          </p:cNvSpPr>
          <p:nvPr>
            <p:ph type="title"/>
          </p:nvPr>
        </p:nvSpPr>
        <p:spPr>
          <a:xfrm>
            <a:off x="838200" y="365125"/>
            <a:ext cx="10515600" cy="1325563"/>
          </a:xfrm>
          <a:prstGeom prst="rect">
            <a:avLst/>
          </a:prstGeom>
        </p:spPr>
        <p:txBody>
          <a:bodyPr/>
          <a:lstStyle/>
          <a:p>
            <a:r>
              <a:rPr kumimoji="1" lang="en-US" altLang="ja-JP"/>
              <a:t>Click to edit Master title style</a:t>
            </a:r>
            <a:endParaRPr kumimoji="1" lang="ja-JP" altLang="en-US"/>
          </a:p>
        </p:txBody>
      </p:sp>
      <p:sp>
        <p:nvSpPr>
          <p:cNvPr id="3" name="Content Placeholder 2">
            <a:extLst>
              <a:ext uri="{FF2B5EF4-FFF2-40B4-BE49-F238E27FC236}">
                <a16:creationId xmlns:a16="http://schemas.microsoft.com/office/drawing/2014/main" id="{29B628DB-0C36-43D6-B771-CEA03E641904}"/>
              </a:ext>
            </a:extLst>
          </p:cNvPr>
          <p:cNvSpPr>
            <a:spLocks noGrp="1"/>
          </p:cNvSpPr>
          <p:nvPr>
            <p:ph sz="half" idx="1"/>
          </p:nvPr>
        </p:nvSpPr>
        <p:spPr>
          <a:xfrm>
            <a:off x="838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Content Placeholder 3">
            <a:extLst>
              <a:ext uri="{FF2B5EF4-FFF2-40B4-BE49-F238E27FC236}">
                <a16:creationId xmlns:a16="http://schemas.microsoft.com/office/drawing/2014/main" id="{FFD8AC1E-6DA9-4B4B-80AC-0EF58A62B6EA}"/>
              </a:ext>
            </a:extLst>
          </p:cNvPr>
          <p:cNvSpPr>
            <a:spLocks noGrp="1"/>
          </p:cNvSpPr>
          <p:nvPr>
            <p:ph sz="half" idx="2"/>
          </p:nvPr>
        </p:nvSpPr>
        <p:spPr>
          <a:xfrm>
            <a:off x="6172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Date Placeholder 4">
            <a:extLst>
              <a:ext uri="{FF2B5EF4-FFF2-40B4-BE49-F238E27FC236}">
                <a16:creationId xmlns:a16="http://schemas.microsoft.com/office/drawing/2014/main" id="{B4D4776B-E299-40FB-9521-50C4C7C1DDC1}"/>
              </a:ext>
            </a:extLst>
          </p:cNvPr>
          <p:cNvSpPr>
            <a:spLocks noGrp="1"/>
          </p:cNvSpPr>
          <p:nvPr>
            <p:ph type="dt" sz="half" idx="10"/>
          </p:nvPr>
        </p:nvSpPr>
        <p:spPr/>
        <p:txBody>
          <a:bodyPr/>
          <a:lstStyle/>
          <a:p>
            <a:fld id="{1F531742-7562-4A03-8470-A595012168AA}" type="datetime1">
              <a:rPr kumimoji="1" lang="ja-JP" altLang="en-US" smtClean="0"/>
              <a:t>2021/6/24</a:t>
            </a:fld>
            <a:endParaRPr kumimoji="1" lang="ja-JP" altLang="en-US"/>
          </a:p>
        </p:txBody>
      </p:sp>
      <p:sp>
        <p:nvSpPr>
          <p:cNvPr id="6" name="Footer Placeholder 5">
            <a:extLst>
              <a:ext uri="{FF2B5EF4-FFF2-40B4-BE49-F238E27FC236}">
                <a16:creationId xmlns:a16="http://schemas.microsoft.com/office/drawing/2014/main" id="{F19516E2-7407-4978-8C17-E6732C96D8E2}"/>
              </a:ext>
            </a:extLst>
          </p:cNvPr>
          <p:cNvSpPr>
            <a:spLocks noGrp="1"/>
          </p:cNvSpPr>
          <p:nvPr>
            <p:ph type="ftr" sz="quarter" idx="11"/>
          </p:nvPr>
        </p:nvSpPr>
        <p:spPr/>
        <p:txBody>
          <a:bodyPr/>
          <a:lstStyle/>
          <a:p>
            <a:endParaRPr kumimoji="1" lang="ja-JP" altLang="en-US"/>
          </a:p>
        </p:txBody>
      </p:sp>
      <p:sp>
        <p:nvSpPr>
          <p:cNvPr id="7" name="Slide Number Placeholder 6">
            <a:extLst>
              <a:ext uri="{FF2B5EF4-FFF2-40B4-BE49-F238E27FC236}">
                <a16:creationId xmlns:a16="http://schemas.microsoft.com/office/drawing/2014/main" id="{6C0C2062-54EE-4CEF-89FF-06CCE05E8515}"/>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61097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A019-05D2-46E5-9179-0C05D887C0DE}"/>
              </a:ext>
            </a:extLst>
          </p:cNvPr>
          <p:cNvSpPr>
            <a:spLocks noGrp="1"/>
          </p:cNvSpPr>
          <p:nvPr>
            <p:ph type="title"/>
          </p:nvPr>
        </p:nvSpPr>
        <p:spPr>
          <a:xfrm>
            <a:off x="839788" y="365125"/>
            <a:ext cx="10515600" cy="1325563"/>
          </a:xfrm>
          <a:prstGeom prst="rect">
            <a:avLst/>
          </a:prstGeom>
        </p:spPr>
        <p:txBody>
          <a:bodyPr/>
          <a:lstStyle/>
          <a:p>
            <a:r>
              <a:rPr kumimoji="1" lang="en-US" altLang="ja-JP"/>
              <a:t>Click to edit Master title style</a:t>
            </a:r>
            <a:endParaRPr kumimoji="1" lang="ja-JP" altLang="en-US"/>
          </a:p>
        </p:txBody>
      </p:sp>
      <p:sp>
        <p:nvSpPr>
          <p:cNvPr id="3" name="Text Placeholder 2">
            <a:extLst>
              <a:ext uri="{FF2B5EF4-FFF2-40B4-BE49-F238E27FC236}">
                <a16:creationId xmlns:a16="http://schemas.microsoft.com/office/drawing/2014/main" id="{A7182E3D-0C9A-45E1-8AB0-CEB01318DA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4" name="Content Placeholder 3">
            <a:extLst>
              <a:ext uri="{FF2B5EF4-FFF2-40B4-BE49-F238E27FC236}">
                <a16:creationId xmlns:a16="http://schemas.microsoft.com/office/drawing/2014/main" id="{C73FC76B-CF98-4C84-814E-7116E485A3D0}"/>
              </a:ext>
            </a:extLst>
          </p:cNvPr>
          <p:cNvSpPr>
            <a:spLocks noGrp="1"/>
          </p:cNvSpPr>
          <p:nvPr>
            <p:ph sz="half" idx="2"/>
          </p:nvPr>
        </p:nvSpPr>
        <p:spPr>
          <a:xfrm>
            <a:off x="839788" y="2505075"/>
            <a:ext cx="5157787"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Text Placeholder 4">
            <a:extLst>
              <a:ext uri="{FF2B5EF4-FFF2-40B4-BE49-F238E27FC236}">
                <a16:creationId xmlns:a16="http://schemas.microsoft.com/office/drawing/2014/main" id="{02F281A6-145F-4FF6-A866-B69F0C3C19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6" name="Content Placeholder 5">
            <a:extLst>
              <a:ext uri="{FF2B5EF4-FFF2-40B4-BE49-F238E27FC236}">
                <a16:creationId xmlns:a16="http://schemas.microsoft.com/office/drawing/2014/main" id="{6E5F3439-4F15-4B50-904B-B06F0A171160}"/>
              </a:ext>
            </a:extLst>
          </p:cNvPr>
          <p:cNvSpPr>
            <a:spLocks noGrp="1"/>
          </p:cNvSpPr>
          <p:nvPr>
            <p:ph sz="quarter" idx="4"/>
          </p:nvPr>
        </p:nvSpPr>
        <p:spPr>
          <a:xfrm>
            <a:off x="6172200" y="2505075"/>
            <a:ext cx="5183188"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7" name="Date Placeholder 6">
            <a:extLst>
              <a:ext uri="{FF2B5EF4-FFF2-40B4-BE49-F238E27FC236}">
                <a16:creationId xmlns:a16="http://schemas.microsoft.com/office/drawing/2014/main" id="{E7A4E691-CEC3-4FD7-82A3-5D86CEDF2862}"/>
              </a:ext>
            </a:extLst>
          </p:cNvPr>
          <p:cNvSpPr>
            <a:spLocks noGrp="1"/>
          </p:cNvSpPr>
          <p:nvPr>
            <p:ph type="dt" sz="half" idx="10"/>
          </p:nvPr>
        </p:nvSpPr>
        <p:spPr/>
        <p:txBody>
          <a:bodyPr/>
          <a:lstStyle/>
          <a:p>
            <a:fld id="{60E6F04F-FE25-40F1-A6EB-9ABB52BD9FF9}" type="datetime1">
              <a:rPr kumimoji="1" lang="ja-JP" altLang="en-US" smtClean="0"/>
              <a:t>2021/6/24</a:t>
            </a:fld>
            <a:endParaRPr kumimoji="1" lang="ja-JP" altLang="en-US"/>
          </a:p>
        </p:txBody>
      </p:sp>
      <p:sp>
        <p:nvSpPr>
          <p:cNvPr id="8" name="Footer Placeholder 7">
            <a:extLst>
              <a:ext uri="{FF2B5EF4-FFF2-40B4-BE49-F238E27FC236}">
                <a16:creationId xmlns:a16="http://schemas.microsoft.com/office/drawing/2014/main" id="{0117A197-3B11-4F83-AC73-C2C698D7E070}"/>
              </a:ext>
            </a:extLst>
          </p:cNvPr>
          <p:cNvSpPr>
            <a:spLocks noGrp="1"/>
          </p:cNvSpPr>
          <p:nvPr>
            <p:ph type="ftr" sz="quarter" idx="11"/>
          </p:nvPr>
        </p:nvSpPr>
        <p:spPr/>
        <p:txBody>
          <a:bodyPr/>
          <a:lstStyle/>
          <a:p>
            <a:endParaRPr kumimoji="1" lang="ja-JP" altLang="en-US"/>
          </a:p>
        </p:txBody>
      </p:sp>
      <p:sp>
        <p:nvSpPr>
          <p:cNvPr id="9" name="Slide Number Placeholder 8">
            <a:extLst>
              <a:ext uri="{FF2B5EF4-FFF2-40B4-BE49-F238E27FC236}">
                <a16:creationId xmlns:a16="http://schemas.microsoft.com/office/drawing/2014/main" id="{8F3440CF-FE81-4ACA-8194-563E34BDFA64}"/>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3285017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8818-E174-43EC-B243-659EE3DB522B}"/>
              </a:ext>
            </a:extLst>
          </p:cNvPr>
          <p:cNvSpPr>
            <a:spLocks noGrp="1"/>
          </p:cNvSpPr>
          <p:nvPr>
            <p:ph type="title"/>
          </p:nvPr>
        </p:nvSpPr>
        <p:spPr>
          <a:xfrm>
            <a:off x="838200" y="365125"/>
            <a:ext cx="10515600" cy="1325563"/>
          </a:xfrm>
          <a:prstGeom prst="rect">
            <a:avLst/>
          </a:prstGeom>
        </p:spPr>
        <p:txBody>
          <a:bodyPr/>
          <a:lstStyle/>
          <a:p>
            <a:r>
              <a:rPr kumimoji="1" lang="en-US" altLang="ja-JP"/>
              <a:t>Click to edit Master title style</a:t>
            </a:r>
            <a:endParaRPr kumimoji="1" lang="ja-JP" altLang="en-US"/>
          </a:p>
        </p:txBody>
      </p:sp>
      <p:sp>
        <p:nvSpPr>
          <p:cNvPr id="3" name="Date Placeholder 2">
            <a:extLst>
              <a:ext uri="{FF2B5EF4-FFF2-40B4-BE49-F238E27FC236}">
                <a16:creationId xmlns:a16="http://schemas.microsoft.com/office/drawing/2014/main" id="{96007417-8066-4086-A415-1C0D8C609324}"/>
              </a:ext>
            </a:extLst>
          </p:cNvPr>
          <p:cNvSpPr>
            <a:spLocks noGrp="1"/>
          </p:cNvSpPr>
          <p:nvPr>
            <p:ph type="dt" sz="half" idx="10"/>
          </p:nvPr>
        </p:nvSpPr>
        <p:spPr/>
        <p:txBody>
          <a:bodyPr/>
          <a:lstStyle/>
          <a:p>
            <a:fld id="{E623C3C4-1998-47FA-B548-61444AEBEB0B}" type="datetime1">
              <a:rPr kumimoji="1" lang="ja-JP" altLang="en-US" smtClean="0"/>
              <a:t>2021/6/24</a:t>
            </a:fld>
            <a:endParaRPr kumimoji="1" lang="ja-JP" altLang="en-US"/>
          </a:p>
        </p:txBody>
      </p:sp>
      <p:sp>
        <p:nvSpPr>
          <p:cNvPr id="4" name="Footer Placeholder 3">
            <a:extLst>
              <a:ext uri="{FF2B5EF4-FFF2-40B4-BE49-F238E27FC236}">
                <a16:creationId xmlns:a16="http://schemas.microsoft.com/office/drawing/2014/main" id="{1233FE9E-1D4A-44A2-A404-72BBEA276A7D}"/>
              </a:ext>
            </a:extLst>
          </p:cNvPr>
          <p:cNvSpPr>
            <a:spLocks noGrp="1"/>
          </p:cNvSpPr>
          <p:nvPr>
            <p:ph type="ftr" sz="quarter" idx="11"/>
          </p:nvPr>
        </p:nvSpPr>
        <p:spPr/>
        <p:txBody>
          <a:bodyPr/>
          <a:lstStyle/>
          <a:p>
            <a:endParaRPr kumimoji="1" lang="ja-JP" altLang="en-US"/>
          </a:p>
        </p:txBody>
      </p:sp>
      <p:sp>
        <p:nvSpPr>
          <p:cNvPr id="5" name="Slide Number Placeholder 4">
            <a:extLst>
              <a:ext uri="{FF2B5EF4-FFF2-40B4-BE49-F238E27FC236}">
                <a16:creationId xmlns:a16="http://schemas.microsoft.com/office/drawing/2014/main" id="{198B56AC-675E-482B-B6B4-7CAE08E69C7E}"/>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3128857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3C41DA-AC62-4FAE-AC3C-E5CCCF1FAC6E}"/>
              </a:ext>
            </a:extLst>
          </p:cNvPr>
          <p:cNvSpPr>
            <a:spLocks noGrp="1"/>
          </p:cNvSpPr>
          <p:nvPr>
            <p:ph type="dt" sz="half" idx="10"/>
          </p:nvPr>
        </p:nvSpPr>
        <p:spPr/>
        <p:txBody>
          <a:bodyPr/>
          <a:lstStyle/>
          <a:p>
            <a:fld id="{03B94E8D-659F-41BC-9920-FC59A379C223}" type="datetime1">
              <a:rPr kumimoji="1" lang="ja-JP" altLang="en-US" smtClean="0"/>
              <a:t>2021/6/24</a:t>
            </a:fld>
            <a:endParaRPr kumimoji="1" lang="ja-JP" altLang="en-US"/>
          </a:p>
        </p:txBody>
      </p:sp>
      <p:sp>
        <p:nvSpPr>
          <p:cNvPr id="3" name="Footer Placeholder 2">
            <a:extLst>
              <a:ext uri="{FF2B5EF4-FFF2-40B4-BE49-F238E27FC236}">
                <a16:creationId xmlns:a16="http://schemas.microsoft.com/office/drawing/2014/main" id="{FB9176FF-EFFC-49A9-9FA0-B2FD6724FEE2}"/>
              </a:ext>
            </a:extLst>
          </p:cNvPr>
          <p:cNvSpPr>
            <a:spLocks noGrp="1"/>
          </p:cNvSpPr>
          <p:nvPr>
            <p:ph type="ftr" sz="quarter" idx="11"/>
          </p:nvPr>
        </p:nvSpPr>
        <p:spPr/>
        <p:txBody>
          <a:bodyPr/>
          <a:lstStyle/>
          <a:p>
            <a:endParaRPr kumimoji="1" lang="ja-JP" altLang="en-US"/>
          </a:p>
        </p:txBody>
      </p:sp>
      <p:sp>
        <p:nvSpPr>
          <p:cNvPr id="4" name="Slide Number Placeholder 3">
            <a:extLst>
              <a:ext uri="{FF2B5EF4-FFF2-40B4-BE49-F238E27FC236}">
                <a16:creationId xmlns:a16="http://schemas.microsoft.com/office/drawing/2014/main" id="{4BF8472C-FBE3-4116-9D8B-FCF4C276BD65}"/>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61640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CB679-3120-4148-9BE4-23A8B7A3D3F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kumimoji="1" lang="en-US" altLang="ja-JP"/>
              <a:t>Click to edit Master title style</a:t>
            </a:r>
            <a:endParaRPr kumimoji="1" lang="ja-JP" altLang="en-US"/>
          </a:p>
        </p:txBody>
      </p:sp>
      <p:sp>
        <p:nvSpPr>
          <p:cNvPr id="3" name="Content Placeholder 2">
            <a:extLst>
              <a:ext uri="{FF2B5EF4-FFF2-40B4-BE49-F238E27FC236}">
                <a16:creationId xmlns:a16="http://schemas.microsoft.com/office/drawing/2014/main" id="{A5491494-D05D-47D5-8EE4-E367DEF62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Text Placeholder 3">
            <a:extLst>
              <a:ext uri="{FF2B5EF4-FFF2-40B4-BE49-F238E27FC236}">
                <a16:creationId xmlns:a16="http://schemas.microsoft.com/office/drawing/2014/main" id="{2D011651-F7A6-4D01-BBF3-75A1CE540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a:extLst>
              <a:ext uri="{FF2B5EF4-FFF2-40B4-BE49-F238E27FC236}">
                <a16:creationId xmlns:a16="http://schemas.microsoft.com/office/drawing/2014/main" id="{1BB298A4-0F9D-4D94-800A-9BA4D5A78B46}"/>
              </a:ext>
            </a:extLst>
          </p:cNvPr>
          <p:cNvSpPr>
            <a:spLocks noGrp="1"/>
          </p:cNvSpPr>
          <p:nvPr>
            <p:ph type="dt" sz="half" idx="10"/>
          </p:nvPr>
        </p:nvSpPr>
        <p:spPr/>
        <p:txBody>
          <a:bodyPr/>
          <a:lstStyle/>
          <a:p>
            <a:fld id="{8CB0109F-A751-4144-BE8A-BD164BDA4843}" type="datetime1">
              <a:rPr kumimoji="1" lang="ja-JP" altLang="en-US" smtClean="0"/>
              <a:t>2021/6/24</a:t>
            </a:fld>
            <a:endParaRPr kumimoji="1" lang="ja-JP" altLang="en-US"/>
          </a:p>
        </p:txBody>
      </p:sp>
      <p:sp>
        <p:nvSpPr>
          <p:cNvPr id="6" name="Footer Placeholder 5">
            <a:extLst>
              <a:ext uri="{FF2B5EF4-FFF2-40B4-BE49-F238E27FC236}">
                <a16:creationId xmlns:a16="http://schemas.microsoft.com/office/drawing/2014/main" id="{A09B31BB-7C85-4D6A-9455-DF07938633B6}"/>
              </a:ext>
            </a:extLst>
          </p:cNvPr>
          <p:cNvSpPr>
            <a:spLocks noGrp="1"/>
          </p:cNvSpPr>
          <p:nvPr>
            <p:ph type="ftr" sz="quarter" idx="11"/>
          </p:nvPr>
        </p:nvSpPr>
        <p:spPr/>
        <p:txBody>
          <a:bodyPr/>
          <a:lstStyle/>
          <a:p>
            <a:endParaRPr kumimoji="1" lang="ja-JP" altLang="en-US"/>
          </a:p>
        </p:txBody>
      </p:sp>
      <p:sp>
        <p:nvSpPr>
          <p:cNvPr id="7" name="Slide Number Placeholder 6">
            <a:extLst>
              <a:ext uri="{FF2B5EF4-FFF2-40B4-BE49-F238E27FC236}">
                <a16:creationId xmlns:a16="http://schemas.microsoft.com/office/drawing/2014/main" id="{6ED5BAD7-434A-4377-B45D-3C659580302A}"/>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2872854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1E6CC-C30F-46E4-9408-16177043876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kumimoji="1" lang="en-US" altLang="ja-JP"/>
              <a:t>Click to edit Master title style</a:t>
            </a:r>
            <a:endParaRPr kumimoji="1" lang="ja-JP" altLang="en-US"/>
          </a:p>
        </p:txBody>
      </p:sp>
      <p:sp>
        <p:nvSpPr>
          <p:cNvPr id="3" name="Picture Placeholder 2">
            <a:extLst>
              <a:ext uri="{FF2B5EF4-FFF2-40B4-BE49-F238E27FC236}">
                <a16:creationId xmlns:a16="http://schemas.microsoft.com/office/drawing/2014/main" id="{E7907399-C17B-4EBE-A083-19EFC2876C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Text Placeholder 3">
            <a:extLst>
              <a:ext uri="{FF2B5EF4-FFF2-40B4-BE49-F238E27FC236}">
                <a16:creationId xmlns:a16="http://schemas.microsoft.com/office/drawing/2014/main" id="{21F211FD-5FE5-4309-AA6D-EA4148BA3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a:extLst>
              <a:ext uri="{FF2B5EF4-FFF2-40B4-BE49-F238E27FC236}">
                <a16:creationId xmlns:a16="http://schemas.microsoft.com/office/drawing/2014/main" id="{2E7F3750-537C-4063-92A3-6C9C7A705659}"/>
              </a:ext>
            </a:extLst>
          </p:cNvPr>
          <p:cNvSpPr>
            <a:spLocks noGrp="1"/>
          </p:cNvSpPr>
          <p:nvPr>
            <p:ph type="dt" sz="half" idx="10"/>
          </p:nvPr>
        </p:nvSpPr>
        <p:spPr/>
        <p:txBody>
          <a:bodyPr/>
          <a:lstStyle/>
          <a:p>
            <a:fld id="{2292C56E-2B6F-4E66-89A0-F8587D22E7E3}" type="datetime1">
              <a:rPr kumimoji="1" lang="ja-JP" altLang="en-US" smtClean="0"/>
              <a:t>2021/6/24</a:t>
            </a:fld>
            <a:endParaRPr kumimoji="1" lang="ja-JP" altLang="en-US"/>
          </a:p>
        </p:txBody>
      </p:sp>
      <p:sp>
        <p:nvSpPr>
          <p:cNvPr id="6" name="Footer Placeholder 5">
            <a:extLst>
              <a:ext uri="{FF2B5EF4-FFF2-40B4-BE49-F238E27FC236}">
                <a16:creationId xmlns:a16="http://schemas.microsoft.com/office/drawing/2014/main" id="{1C8B400A-8BBF-4172-A9CF-4B6645A287CC}"/>
              </a:ext>
            </a:extLst>
          </p:cNvPr>
          <p:cNvSpPr>
            <a:spLocks noGrp="1"/>
          </p:cNvSpPr>
          <p:nvPr>
            <p:ph type="ftr" sz="quarter" idx="11"/>
          </p:nvPr>
        </p:nvSpPr>
        <p:spPr/>
        <p:txBody>
          <a:bodyPr/>
          <a:lstStyle/>
          <a:p>
            <a:endParaRPr kumimoji="1" lang="ja-JP" altLang="en-US"/>
          </a:p>
        </p:txBody>
      </p:sp>
      <p:sp>
        <p:nvSpPr>
          <p:cNvPr id="7" name="Slide Number Placeholder 6">
            <a:extLst>
              <a:ext uri="{FF2B5EF4-FFF2-40B4-BE49-F238E27FC236}">
                <a16:creationId xmlns:a16="http://schemas.microsoft.com/office/drawing/2014/main" id="{E72A290C-9FC1-46F8-9E56-7C8BCBF4F626}"/>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2485292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6375-5A00-4BA4-9880-D8C7F0854EAE}"/>
              </a:ext>
            </a:extLst>
          </p:cNvPr>
          <p:cNvSpPr>
            <a:spLocks noGrp="1"/>
          </p:cNvSpPr>
          <p:nvPr>
            <p:ph type="title"/>
          </p:nvPr>
        </p:nvSpPr>
        <p:spPr>
          <a:xfrm>
            <a:off x="838200" y="365125"/>
            <a:ext cx="10515600" cy="1325563"/>
          </a:xfrm>
          <a:prstGeom prst="rect">
            <a:avLst/>
          </a:prstGeom>
        </p:spPr>
        <p:txBody>
          <a:bodyPr/>
          <a:lstStyle/>
          <a:p>
            <a:r>
              <a:rPr kumimoji="1" lang="en-US" altLang="ja-JP"/>
              <a:t>Click to edit Master title style</a:t>
            </a:r>
            <a:endParaRPr kumimoji="1" lang="ja-JP" altLang="en-US"/>
          </a:p>
        </p:txBody>
      </p:sp>
      <p:sp>
        <p:nvSpPr>
          <p:cNvPr id="3" name="Vertical Text Placeholder 2">
            <a:extLst>
              <a:ext uri="{FF2B5EF4-FFF2-40B4-BE49-F238E27FC236}">
                <a16:creationId xmlns:a16="http://schemas.microsoft.com/office/drawing/2014/main" id="{1F7620D0-905F-4C3F-9624-E65947256128}"/>
              </a:ext>
            </a:extLst>
          </p:cNvPr>
          <p:cNvSpPr>
            <a:spLocks noGrp="1"/>
          </p:cNvSpPr>
          <p:nvPr>
            <p:ph type="body" orient="vert" idx="1"/>
          </p:nvPr>
        </p:nvSpPr>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a:extLst>
              <a:ext uri="{FF2B5EF4-FFF2-40B4-BE49-F238E27FC236}">
                <a16:creationId xmlns:a16="http://schemas.microsoft.com/office/drawing/2014/main" id="{FEC290FA-809A-4A05-B128-21D894EE75AA}"/>
              </a:ext>
            </a:extLst>
          </p:cNvPr>
          <p:cNvSpPr>
            <a:spLocks noGrp="1"/>
          </p:cNvSpPr>
          <p:nvPr>
            <p:ph type="dt" sz="half" idx="10"/>
          </p:nvPr>
        </p:nvSpPr>
        <p:spPr/>
        <p:txBody>
          <a:bodyPr/>
          <a:lstStyle/>
          <a:p>
            <a:fld id="{83ABDD06-47E1-41DB-897D-E2FC2441E27E}"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060F6656-8547-421A-8FA6-CC32407FCE00}"/>
              </a:ext>
            </a:extLst>
          </p:cNvPr>
          <p:cNvSpPr>
            <a:spLocks noGrp="1"/>
          </p:cNvSpPr>
          <p:nvPr>
            <p:ph type="ftr" sz="quarter" idx="11"/>
          </p:nvPr>
        </p:nvSpPr>
        <p:spPr/>
        <p:txBody>
          <a:bodyPr/>
          <a:lstStyle/>
          <a:p>
            <a:endParaRPr kumimoji="1" lang="ja-JP" altLang="en-US"/>
          </a:p>
        </p:txBody>
      </p:sp>
      <p:sp>
        <p:nvSpPr>
          <p:cNvPr id="6" name="Slide Number Placeholder 5">
            <a:extLst>
              <a:ext uri="{FF2B5EF4-FFF2-40B4-BE49-F238E27FC236}">
                <a16:creationId xmlns:a16="http://schemas.microsoft.com/office/drawing/2014/main" id="{CA4A49F0-69FE-41E1-989D-EB6F7BFFDB3B}"/>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9783171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A536D5-8A9D-4E55-AF19-6E441CDCDA13}"/>
              </a:ext>
            </a:extLst>
          </p:cNvPr>
          <p:cNvSpPr>
            <a:spLocks noGrp="1"/>
          </p:cNvSpPr>
          <p:nvPr>
            <p:ph type="title" orient="vert"/>
          </p:nvPr>
        </p:nvSpPr>
        <p:spPr>
          <a:xfrm>
            <a:off x="8724900" y="365125"/>
            <a:ext cx="2628900" cy="5811838"/>
          </a:xfrm>
          <a:prstGeom prst="rect">
            <a:avLst/>
          </a:prstGeom>
        </p:spPr>
        <p:txBody>
          <a:bodyPr vert="eaVert"/>
          <a:lstStyle/>
          <a:p>
            <a:r>
              <a:rPr kumimoji="1" lang="en-US" altLang="ja-JP"/>
              <a:t>Click to edit Master title style</a:t>
            </a:r>
            <a:endParaRPr kumimoji="1" lang="ja-JP" altLang="en-US"/>
          </a:p>
        </p:txBody>
      </p:sp>
      <p:sp>
        <p:nvSpPr>
          <p:cNvPr id="3" name="Vertical Text Placeholder 2">
            <a:extLst>
              <a:ext uri="{FF2B5EF4-FFF2-40B4-BE49-F238E27FC236}">
                <a16:creationId xmlns:a16="http://schemas.microsoft.com/office/drawing/2014/main" id="{0F04CA6B-7940-4817-AEBA-641EADF2D69B}"/>
              </a:ext>
            </a:extLst>
          </p:cNvPr>
          <p:cNvSpPr>
            <a:spLocks noGrp="1"/>
          </p:cNvSpPr>
          <p:nvPr>
            <p:ph type="body" orient="vert" idx="1"/>
          </p:nvPr>
        </p:nvSpPr>
        <p:spPr>
          <a:xfrm>
            <a:off x="838200" y="365125"/>
            <a:ext cx="7734300" cy="5811838"/>
          </a:xfrm>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a:extLst>
              <a:ext uri="{FF2B5EF4-FFF2-40B4-BE49-F238E27FC236}">
                <a16:creationId xmlns:a16="http://schemas.microsoft.com/office/drawing/2014/main" id="{B93BA0C1-A1EF-446D-A49B-135DD6A385FA}"/>
              </a:ext>
            </a:extLst>
          </p:cNvPr>
          <p:cNvSpPr>
            <a:spLocks noGrp="1"/>
          </p:cNvSpPr>
          <p:nvPr>
            <p:ph type="dt" sz="half" idx="10"/>
          </p:nvPr>
        </p:nvSpPr>
        <p:spPr/>
        <p:txBody>
          <a:bodyPr/>
          <a:lstStyle/>
          <a:p>
            <a:fld id="{799D575F-94D3-475E-BEE4-F1869195C992}"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3FB1C877-33EE-4356-A6E5-2A37A3B4D651}"/>
              </a:ext>
            </a:extLst>
          </p:cNvPr>
          <p:cNvSpPr>
            <a:spLocks noGrp="1"/>
          </p:cNvSpPr>
          <p:nvPr>
            <p:ph type="ftr" sz="quarter" idx="11"/>
          </p:nvPr>
        </p:nvSpPr>
        <p:spPr/>
        <p:txBody>
          <a:bodyPr/>
          <a:lstStyle/>
          <a:p>
            <a:endParaRPr kumimoji="1" lang="ja-JP" altLang="en-US"/>
          </a:p>
        </p:txBody>
      </p:sp>
      <p:sp>
        <p:nvSpPr>
          <p:cNvPr id="6" name="Slide Number Placeholder 5">
            <a:extLst>
              <a:ext uri="{FF2B5EF4-FFF2-40B4-BE49-F238E27FC236}">
                <a16:creationId xmlns:a16="http://schemas.microsoft.com/office/drawing/2014/main" id="{14873877-5D21-4A70-8780-F09752CA902C}"/>
              </a:ext>
            </a:extLst>
          </p:cNvPr>
          <p:cNvSpPr>
            <a:spLocks noGrp="1"/>
          </p:cNvSpPr>
          <p:nvPr>
            <p:ph type="sldNum" sz="quarter" idx="12"/>
          </p:nvPr>
        </p:nvSpPr>
        <p:spPr/>
        <p:txBody>
          <a:bodyPr/>
          <a:lstStyle/>
          <a:p>
            <a:fld id="{4D95809B-FC9A-43BD-AD34-7CE5F4A2FBFF}" type="slidenum">
              <a:rPr kumimoji="1" lang="ja-JP" altLang="en-US" smtClean="0"/>
              <a:t>‹#›</a:t>
            </a:fld>
            <a:endParaRPr kumimoji="1" lang="ja-JP" altLang="en-US"/>
          </a:p>
        </p:txBody>
      </p:sp>
    </p:spTree>
    <p:extLst>
      <p:ext uri="{BB962C8B-B14F-4D97-AF65-F5344CB8AC3E}">
        <p14:creationId xmlns:p14="http://schemas.microsoft.com/office/powerpoint/2010/main" val="1722074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43E4B8-563B-4E24-84D3-542D823B4E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US" altLang="ja-JP"/>
              <a:t>Click to edit Master title style</a:t>
            </a:r>
            <a:endParaRPr kumimoji="1" lang="ja-JP" altLang="en-US"/>
          </a:p>
        </p:txBody>
      </p:sp>
      <p:sp>
        <p:nvSpPr>
          <p:cNvPr id="3" name="Text Placeholder 2">
            <a:extLst>
              <a:ext uri="{FF2B5EF4-FFF2-40B4-BE49-F238E27FC236}">
                <a16:creationId xmlns:a16="http://schemas.microsoft.com/office/drawing/2014/main" id="{FF3967E0-5381-4424-943C-BE2A1855EA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Slide Number Placeholder 5">
            <a:extLst>
              <a:ext uri="{FF2B5EF4-FFF2-40B4-BE49-F238E27FC236}">
                <a16:creationId xmlns:a16="http://schemas.microsoft.com/office/drawing/2014/main" id="{07232410-FE82-455E-BABC-53FC1559201D}"/>
              </a:ext>
            </a:extLst>
          </p:cNvPr>
          <p:cNvSpPr>
            <a:spLocks noGrp="1"/>
          </p:cNvSpPr>
          <p:nvPr>
            <p:ph type="sldNum" sz="quarter" idx="4"/>
          </p:nvPr>
        </p:nvSpPr>
        <p:spPr>
          <a:xfrm>
            <a:off x="4531658" y="6356350"/>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25DC870C-8E77-4B68-B455-7CCD45257530}" type="slidenum">
              <a:rPr lang="ja-JP" altLang="en-US" smtClean="0"/>
              <a:pPr/>
              <a:t>‹#›</a:t>
            </a:fld>
            <a:endParaRPr lang="ja-JP" altLang="en-US"/>
          </a:p>
        </p:txBody>
      </p:sp>
      <p:sp>
        <p:nvSpPr>
          <p:cNvPr id="7" name="Rectangle 6">
            <a:extLst>
              <a:ext uri="{FF2B5EF4-FFF2-40B4-BE49-F238E27FC236}">
                <a16:creationId xmlns:a16="http://schemas.microsoft.com/office/drawing/2014/main" id="{479833A8-49ED-4D71-B668-C8E9E6FB8C0B}"/>
              </a:ext>
            </a:extLst>
          </p:cNvPr>
          <p:cNvSpPr/>
          <p:nvPr userDrawn="1"/>
        </p:nvSpPr>
        <p:spPr>
          <a:xfrm>
            <a:off x="0" y="-31376"/>
            <a:ext cx="12192000" cy="10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 name="Picture 4" descr="Graphical user interface&#10;&#10;Description automatically generated with medium confidence">
            <a:extLst>
              <a:ext uri="{FF2B5EF4-FFF2-40B4-BE49-F238E27FC236}">
                <a16:creationId xmlns:a16="http://schemas.microsoft.com/office/drawing/2014/main" id="{6FE5EEE4-3CC3-4BD7-AC5A-365F3743C56F}"/>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44964" y="6338887"/>
            <a:ext cx="986472" cy="400050"/>
          </a:xfrm>
          <a:prstGeom prst="rect">
            <a:avLst/>
          </a:prstGeom>
        </p:spPr>
      </p:pic>
    </p:spTree>
    <p:extLst>
      <p:ext uri="{BB962C8B-B14F-4D97-AF65-F5344CB8AC3E}">
        <p14:creationId xmlns:p14="http://schemas.microsoft.com/office/powerpoint/2010/main" val="76243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91" r:id="rId13"/>
    <p:sldLayoutId id="2147483698" r:id="rId14"/>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1869BA-7AC0-4B0A-AE45-6791F7525A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a:extLst>
              <a:ext uri="{FF2B5EF4-FFF2-40B4-BE49-F238E27FC236}">
                <a16:creationId xmlns:a16="http://schemas.microsoft.com/office/drawing/2014/main" id="{633A71D9-3338-4CB5-BAAE-403D647BA0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960AD-6477-4ACC-AA0A-1A2A23EBB19C}" type="datetime1">
              <a:rPr kumimoji="1" lang="ja-JP" altLang="en-US" smtClean="0"/>
              <a:t>2021/6/24</a:t>
            </a:fld>
            <a:endParaRPr kumimoji="1" lang="ja-JP" altLang="en-US"/>
          </a:p>
        </p:txBody>
      </p:sp>
      <p:sp>
        <p:nvSpPr>
          <p:cNvPr id="5" name="Footer Placeholder 4">
            <a:extLst>
              <a:ext uri="{FF2B5EF4-FFF2-40B4-BE49-F238E27FC236}">
                <a16:creationId xmlns:a16="http://schemas.microsoft.com/office/drawing/2014/main" id="{ABD783A7-085D-4307-B48A-2254D0C1F4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a:extLst>
              <a:ext uri="{FF2B5EF4-FFF2-40B4-BE49-F238E27FC236}">
                <a16:creationId xmlns:a16="http://schemas.microsoft.com/office/drawing/2014/main" id="{47E31AB7-DB27-4E7B-86C4-FBC4209345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95809B-FC9A-43BD-AD34-7CE5F4A2FBFF}" type="slidenum">
              <a:rPr kumimoji="1" lang="ja-JP" altLang="en-US" smtClean="0"/>
              <a:t>‹#›</a:t>
            </a:fld>
            <a:endParaRPr kumimoji="1" lang="ja-JP" altLang="en-US"/>
          </a:p>
        </p:txBody>
      </p:sp>
      <p:sp>
        <p:nvSpPr>
          <p:cNvPr id="7" name="Title 1">
            <a:extLst>
              <a:ext uri="{FF2B5EF4-FFF2-40B4-BE49-F238E27FC236}">
                <a16:creationId xmlns:a16="http://schemas.microsoft.com/office/drawing/2014/main" id="{6317404B-DD3B-466F-B60A-97E336F63574}"/>
              </a:ext>
            </a:extLst>
          </p:cNvPr>
          <p:cNvSpPr txBox="1">
            <a:spLocks/>
          </p:cNvSpPr>
          <p:nvPr userDrawn="1"/>
        </p:nvSpPr>
        <p:spPr>
          <a:xfrm>
            <a:off x="747214" y="372280"/>
            <a:ext cx="11299210" cy="617513"/>
          </a:xfrm>
          <a:prstGeom prst="rect">
            <a:avLst/>
          </a:prstGeom>
        </p:spPr>
        <p:txBody>
          <a:bodyP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2800">
                <a:solidFill>
                  <a:schemeClr val="bg1"/>
                </a:solidFill>
                <a:latin typeface="Poppins" panose="00000500000000000000" pitchFamily="2" charset="0"/>
                <a:cs typeface="Poppins" panose="00000500000000000000" pitchFamily="2" charset="0"/>
              </a:rPr>
              <a:t>Header comes here</a:t>
            </a:r>
            <a:endParaRPr lang="ja-JP" altLang="en-US" sz="2800" dirty="0">
              <a:solidFill>
                <a:schemeClr val="bg1"/>
              </a:solidFill>
            </a:endParaRPr>
          </a:p>
        </p:txBody>
      </p:sp>
      <p:sp>
        <p:nvSpPr>
          <p:cNvPr id="8" name="Title 1">
            <a:extLst>
              <a:ext uri="{FF2B5EF4-FFF2-40B4-BE49-F238E27FC236}">
                <a16:creationId xmlns:a16="http://schemas.microsoft.com/office/drawing/2014/main" id="{34BB1224-7477-4CAC-81E7-6F9ED41246D0}"/>
              </a:ext>
            </a:extLst>
          </p:cNvPr>
          <p:cNvSpPr txBox="1">
            <a:spLocks/>
          </p:cNvSpPr>
          <p:nvPr userDrawn="1"/>
        </p:nvSpPr>
        <p:spPr>
          <a:xfrm>
            <a:off x="713095" y="736577"/>
            <a:ext cx="11299210" cy="6175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Header comes here</a:t>
            </a:r>
            <a:endParaRPr lang="ja-JP" altLang="en-US" sz="1600" dirty="0">
              <a:solidFill>
                <a:srgbClr val="6AC9AE"/>
              </a:solidFill>
              <a:latin typeface="Roboto" pitchFamily="2" charset="0"/>
            </a:endParaRPr>
          </a:p>
        </p:txBody>
      </p:sp>
    </p:spTree>
    <p:extLst>
      <p:ext uri="{BB962C8B-B14F-4D97-AF65-F5344CB8AC3E}">
        <p14:creationId xmlns:p14="http://schemas.microsoft.com/office/powerpoint/2010/main" val="3019745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eg"/><Relationship Id="rId2" Type="http://schemas.openxmlformats.org/officeDocument/2006/relationships/image" Target="../media/image11.jpg"/><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10719A-AE16-41E6-8260-0E0F2A007D40}"/>
              </a:ext>
            </a:extLst>
          </p:cNvPr>
          <p:cNvPicPr>
            <a:picLocks noChangeAspect="1"/>
          </p:cNvPicPr>
          <p:nvPr/>
        </p:nvPicPr>
        <p:blipFill rotWithShape="1">
          <a:blip r:embed="rId2">
            <a:extLst>
              <a:ext uri="{28A0092B-C50C-407E-A947-70E740481C1C}">
                <a14:useLocalDpi xmlns:a14="http://schemas.microsoft.com/office/drawing/2010/main" val="0"/>
              </a:ext>
            </a:extLst>
          </a:blip>
          <a:srcRect b="9711"/>
          <a:stretch/>
        </p:blipFill>
        <p:spPr>
          <a:xfrm>
            <a:off x="0" y="-33871"/>
            <a:ext cx="12192000" cy="6039133"/>
          </a:xfrm>
          <a:prstGeom prst="rect">
            <a:avLst/>
          </a:prstGeom>
        </p:spPr>
      </p:pic>
      <p:sp>
        <p:nvSpPr>
          <p:cNvPr id="9" name="Rectangle 8">
            <a:extLst>
              <a:ext uri="{FF2B5EF4-FFF2-40B4-BE49-F238E27FC236}">
                <a16:creationId xmlns:a16="http://schemas.microsoft.com/office/drawing/2014/main" id="{8728CC6D-AA91-4978-BBEB-D6812BD43284}"/>
              </a:ext>
            </a:extLst>
          </p:cNvPr>
          <p:cNvSpPr/>
          <p:nvPr/>
        </p:nvSpPr>
        <p:spPr>
          <a:xfrm>
            <a:off x="13356" y="-80905"/>
            <a:ext cx="8450705" cy="3333026"/>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sz="2400" dirty="0"/>
          </a:p>
        </p:txBody>
      </p:sp>
      <p:sp>
        <p:nvSpPr>
          <p:cNvPr id="12" name="Rectangle 11">
            <a:extLst>
              <a:ext uri="{FF2B5EF4-FFF2-40B4-BE49-F238E27FC236}">
                <a16:creationId xmlns:a16="http://schemas.microsoft.com/office/drawing/2014/main" id="{9358D756-9DCD-4790-8F0A-C7B787151E52}"/>
              </a:ext>
            </a:extLst>
          </p:cNvPr>
          <p:cNvSpPr/>
          <p:nvPr/>
        </p:nvSpPr>
        <p:spPr>
          <a:xfrm flipV="1">
            <a:off x="-64373" y="3252121"/>
            <a:ext cx="6581336" cy="1830791"/>
          </a:xfrm>
          <a:prstGeom prst="rect">
            <a:avLst/>
          </a:prstGeom>
          <a:solidFill>
            <a:srgbClr val="42BB98">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sz="2400" dirty="0"/>
          </a:p>
        </p:txBody>
      </p:sp>
      <p:sp>
        <p:nvSpPr>
          <p:cNvPr id="13" name="TextBox 22">
            <a:extLst>
              <a:ext uri="{FF2B5EF4-FFF2-40B4-BE49-F238E27FC236}">
                <a16:creationId xmlns:a16="http://schemas.microsoft.com/office/drawing/2014/main" id="{9FD64D20-FFFA-481C-A33C-24C79D420788}"/>
              </a:ext>
            </a:extLst>
          </p:cNvPr>
          <p:cNvSpPr txBox="1">
            <a:spLocks noChangeArrowheads="1"/>
          </p:cNvSpPr>
          <p:nvPr/>
        </p:nvSpPr>
        <p:spPr bwMode="auto">
          <a:xfrm>
            <a:off x="13355" y="374941"/>
            <a:ext cx="7970060" cy="830997"/>
          </a:xfrm>
          <a:prstGeom prst="rect">
            <a:avLst/>
          </a:prstGeom>
          <a:solidFill>
            <a:srgbClr val="42BB98"/>
          </a:solidFill>
          <a:ln w="9525">
            <a:noFill/>
            <a:miter lim="800000"/>
            <a:headEnd/>
            <a:tailEnd/>
          </a:ln>
        </p:spPr>
        <p:txBody>
          <a:bodyPr wrap="square">
            <a:spAutoFit/>
          </a:bodyPr>
          <a:lstStyle/>
          <a:p>
            <a:pPr algn="ctr"/>
            <a:r>
              <a:rPr lang="en-US" sz="2400" b="1" dirty="0">
                <a:latin typeface="Roboto"/>
                <a:cs typeface="Poppins SemiBold" panose="00000700000000000000" pitchFamily="2" charset="0"/>
              </a:rPr>
              <a:t>FEDERAL MINISTRY OF FINANCE, BUDGET AND NATIONAL PLANNING</a:t>
            </a:r>
            <a:endParaRPr lang="en-GB" sz="2400" b="1" dirty="0">
              <a:latin typeface="Roboto"/>
              <a:cs typeface="Poppins SemiBold" panose="00000700000000000000" pitchFamily="2" charset="0"/>
            </a:endParaRPr>
          </a:p>
        </p:txBody>
      </p:sp>
      <p:sp>
        <p:nvSpPr>
          <p:cNvPr id="11" name="Rectangle 10">
            <a:extLst>
              <a:ext uri="{FF2B5EF4-FFF2-40B4-BE49-F238E27FC236}">
                <a16:creationId xmlns:a16="http://schemas.microsoft.com/office/drawing/2014/main" id="{ED825A71-FFC3-4C9E-9BF0-F02519E2A28A}"/>
              </a:ext>
            </a:extLst>
          </p:cNvPr>
          <p:cNvSpPr>
            <a:spLocks noChangeArrowheads="1"/>
          </p:cNvSpPr>
          <p:nvPr/>
        </p:nvSpPr>
        <p:spPr bwMode="auto">
          <a:xfrm>
            <a:off x="13355" y="3211423"/>
            <a:ext cx="6680522" cy="1471956"/>
          </a:xfrm>
          <a:prstGeom prst="rect">
            <a:avLst/>
          </a:prstGeom>
          <a:noFill/>
          <a:ln w="9525">
            <a:noFill/>
            <a:miter lim="800000"/>
            <a:headEnd/>
            <a:tailEnd/>
          </a:ln>
        </p:spPr>
        <p:txBody>
          <a:bodyPr wrap="square" lIns="86119" tIns="43060" rIns="86119" bIns="4306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12306">
              <a:lnSpc>
                <a:spcPct val="150000"/>
              </a:lnSpc>
              <a:defRPr/>
            </a:pPr>
            <a:r>
              <a:rPr lang="en-US" sz="2000" b="1" dirty="0">
                <a:latin typeface="Roboto" panose="02000000000000000000" pitchFamily="2" charset="0"/>
                <a:ea typeface="Roboto" panose="02000000000000000000" pitchFamily="2" charset="0"/>
              </a:rPr>
              <a:t>Proposed Date: October/November, 2021</a:t>
            </a:r>
          </a:p>
          <a:p>
            <a:pPr defTabSz="212306">
              <a:lnSpc>
                <a:spcPct val="150000"/>
              </a:lnSpc>
              <a:defRPr/>
            </a:pPr>
            <a:r>
              <a:rPr lang="en-US" sz="2000" b="1" dirty="0">
                <a:latin typeface="Roboto" panose="02000000000000000000" pitchFamily="2" charset="0"/>
                <a:ea typeface="Roboto" panose="02000000000000000000" pitchFamily="2" charset="0"/>
              </a:rPr>
              <a:t>Mode- Hybrid</a:t>
            </a:r>
          </a:p>
          <a:p>
            <a:pPr defTabSz="212306">
              <a:lnSpc>
                <a:spcPct val="150000"/>
              </a:lnSpc>
              <a:defRPr/>
            </a:pPr>
            <a:r>
              <a:rPr lang="en-US" sz="2000" b="1" dirty="0">
                <a:latin typeface="Roboto" panose="02000000000000000000" pitchFamily="2" charset="0"/>
                <a:ea typeface="Roboto" panose="02000000000000000000" pitchFamily="2" charset="0"/>
              </a:rPr>
              <a:t>Venue: Abuja/Any Suitable State</a:t>
            </a:r>
          </a:p>
        </p:txBody>
      </p:sp>
      <p:sp>
        <p:nvSpPr>
          <p:cNvPr id="8" name="稻壳儿春秋广告/盗版必究        原创来源：http://chn.docer.com/works?userid=199329941#!/work_time">
            <a:extLst>
              <a:ext uri="{FF2B5EF4-FFF2-40B4-BE49-F238E27FC236}">
                <a16:creationId xmlns:a16="http://schemas.microsoft.com/office/drawing/2014/main" id="{42AB0250-3B25-4255-B5BA-30678B8645C6}"/>
              </a:ext>
            </a:extLst>
          </p:cNvPr>
          <p:cNvSpPr txBox="1"/>
          <p:nvPr/>
        </p:nvSpPr>
        <p:spPr>
          <a:xfrm>
            <a:off x="-13356" y="2237086"/>
            <a:ext cx="7633355" cy="830997"/>
          </a:xfrm>
          <a:prstGeom prst="rect">
            <a:avLst/>
          </a:prstGeom>
          <a:noFill/>
        </p:spPr>
        <p:txBody>
          <a:bodyPr wrap="square" rtlCol="0">
            <a:spAutoFit/>
          </a:bodyPr>
          <a:lstStyle/>
          <a:p>
            <a:r>
              <a:rPr lang="en-US" sz="2000" b="1" dirty="0">
                <a:solidFill>
                  <a:schemeClr val="tx1">
                    <a:lumMod val="95000"/>
                    <a:lumOff val="5000"/>
                  </a:schemeClr>
                </a:solidFill>
                <a:latin typeface="Roboto" panose="02000000000000000000" pitchFamily="2" charset="0"/>
                <a:ea typeface="Roboto" panose="02000000000000000000" pitchFamily="2" charset="0"/>
                <a:cs typeface="Roboto" panose="02000000000000000000" pitchFamily="2" charset="0"/>
              </a:rPr>
              <a:t>Theme – </a:t>
            </a:r>
            <a:r>
              <a:rPr lang="en-US" sz="2400" b="1" dirty="0">
                <a:latin typeface="Centaur" panose="02030504050205020304" pitchFamily="18" charset="0"/>
                <a:ea typeface="Roboto" panose="02000000000000000000" pitchFamily="2" charset="0"/>
                <a:cs typeface="Poppins" panose="00000500000000000000" pitchFamily="2" charset="0"/>
              </a:rPr>
              <a:t>Public Sector Finance Management In the New Normal (Post COVID- 19) </a:t>
            </a:r>
          </a:p>
        </p:txBody>
      </p:sp>
      <p:sp>
        <p:nvSpPr>
          <p:cNvPr id="10" name="TextBox 22">
            <a:extLst>
              <a:ext uri="{FF2B5EF4-FFF2-40B4-BE49-F238E27FC236}">
                <a16:creationId xmlns:a16="http://schemas.microsoft.com/office/drawing/2014/main" id="{39C0AFC5-4AD3-4CBD-A374-28377829D8C9}"/>
              </a:ext>
            </a:extLst>
          </p:cNvPr>
          <p:cNvSpPr txBox="1">
            <a:spLocks noChangeArrowheads="1"/>
          </p:cNvSpPr>
          <p:nvPr/>
        </p:nvSpPr>
        <p:spPr bwMode="auto">
          <a:xfrm>
            <a:off x="-13355" y="1198231"/>
            <a:ext cx="7996770" cy="830997"/>
          </a:xfrm>
          <a:prstGeom prst="rect">
            <a:avLst/>
          </a:prstGeom>
          <a:solidFill>
            <a:srgbClr val="42BB98"/>
          </a:solidFill>
          <a:ln w="9525">
            <a:noFill/>
            <a:miter lim="800000"/>
            <a:headEnd/>
            <a:tailEnd/>
          </a:ln>
        </p:spPr>
        <p:txBody>
          <a:bodyPr wrap="square">
            <a:spAutoFit/>
          </a:bodyPr>
          <a:lstStyle/>
          <a:p>
            <a:pPr algn="ctr"/>
            <a:r>
              <a:rPr lang="en-US" sz="2400" b="1" dirty="0">
                <a:latin typeface="Roboto"/>
                <a:cs typeface="Poppins SemiBold" panose="00000700000000000000" pitchFamily="2" charset="0"/>
              </a:rPr>
              <a:t>National Council on Finance and Economic Development </a:t>
            </a:r>
            <a:endParaRPr lang="en-GB" sz="2400" b="1" dirty="0">
              <a:latin typeface="Roboto"/>
              <a:cs typeface="Poppins SemiBold" panose="00000700000000000000" pitchFamily="2" charset="0"/>
            </a:endParaRPr>
          </a:p>
        </p:txBody>
      </p:sp>
    </p:spTree>
    <p:extLst>
      <p:ext uri="{BB962C8B-B14F-4D97-AF65-F5344CB8AC3E}">
        <p14:creationId xmlns:p14="http://schemas.microsoft.com/office/powerpoint/2010/main" val="1575339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61" y="-31845"/>
            <a:ext cx="4572000" cy="6889845"/>
          </a:xfrm>
          <a:prstGeom prst="rect">
            <a:avLst/>
          </a:prstGeom>
          <a:solidFill>
            <a:srgbClr val="42BB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4857133" y="2705981"/>
            <a:ext cx="6912768" cy="539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lang="en-US" sz="1600" dirty="0">
                <a:solidFill>
                  <a:schemeClr val="tx1">
                    <a:lumMod val="65000"/>
                    <a:lumOff val="35000"/>
                  </a:schemeClr>
                </a:solidFill>
                <a:latin typeface="Poppins" panose="00000500000000000000" pitchFamily="2" charset="0"/>
                <a:cs typeface="Poppins" panose="00000500000000000000" pitchFamily="2" charset="0"/>
              </a:rPr>
              <a:t>BACKGROUND/CHALLENGES</a:t>
            </a:r>
          </a:p>
          <a:p>
            <a:endParaRPr lang="en-US" sz="1600" dirty="0">
              <a:solidFill>
                <a:schemeClr val="tx1">
                  <a:lumMod val="65000"/>
                  <a:lumOff val="35000"/>
                </a:schemeClr>
              </a:solidFill>
              <a:latin typeface="Poppins" panose="00000500000000000000" pitchFamily="2" charset="0"/>
              <a:cs typeface="Poppins" panose="00000500000000000000" pitchFamily="2" charset="0"/>
            </a:endParaRPr>
          </a:p>
        </p:txBody>
      </p:sp>
      <p:sp>
        <p:nvSpPr>
          <p:cNvPr id="78" name="TextBox 77"/>
          <p:cNvSpPr txBox="1"/>
          <p:nvPr/>
        </p:nvSpPr>
        <p:spPr>
          <a:xfrm>
            <a:off x="2815690" y="2705981"/>
            <a:ext cx="1344317" cy="400110"/>
          </a:xfrm>
          <a:prstGeom prst="rect">
            <a:avLst/>
          </a:prstGeom>
          <a:noFill/>
        </p:spPr>
        <p:txBody>
          <a:bodyPr wrap="square" rtlCol="0" anchor="ctr">
            <a:spAutoFit/>
          </a:bodyPr>
          <a:lstStyle/>
          <a:p>
            <a:pPr algn="r" fontAlgn="base"/>
            <a:r>
              <a:rPr lang="en-US" sz="2000" b="1" dirty="0">
                <a:solidFill>
                  <a:schemeClr val="bg1"/>
                </a:solidFill>
                <a:latin typeface="Poppins" panose="00000500000000000000" pitchFamily="2" charset="0"/>
                <a:ea typeface="Open Sans" panose="020B0606030504020204" pitchFamily="34" charset="0"/>
                <a:cs typeface="Poppins" panose="00000500000000000000" pitchFamily="2" charset="0"/>
              </a:rPr>
              <a:t>01</a:t>
            </a:r>
          </a:p>
        </p:txBody>
      </p:sp>
      <p:sp>
        <p:nvSpPr>
          <p:cNvPr id="79" name="TextBox 78"/>
          <p:cNvSpPr txBox="1"/>
          <p:nvPr/>
        </p:nvSpPr>
        <p:spPr>
          <a:xfrm>
            <a:off x="2815690" y="3470182"/>
            <a:ext cx="1344317" cy="400110"/>
          </a:xfrm>
          <a:prstGeom prst="rect">
            <a:avLst/>
          </a:prstGeom>
          <a:noFill/>
        </p:spPr>
        <p:txBody>
          <a:bodyPr wrap="square" rtlCol="0" anchor="ctr">
            <a:spAutoFit/>
          </a:bodyPr>
          <a:lstStyle/>
          <a:p>
            <a:pPr algn="r" fontAlgn="base"/>
            <a:r>
              <a:rPr lang="en-US" sz="2000" b="1" dirty="0">
                <a:latin typeface="Poppins" panose="00000500000000000000" pitchFamily="2" charset="0"/>
                <a:ea typeface="Open Sans" panose="020B0606030504020204" pitchFamily="34" charset="0"/>
                <a:cs typeface="Poppins" panose="00000500000000000000" pitchFamily="2" charset="0"/>
              </a:rPr>
              <a:t>03</a:t>
            </a:r>
          </a:p>
        </p:txBody>
      </p:sp>
      <p:sp>
        <p:nvSpPr>
          <p:cNvPr id="80" name="TextBox 79"/>
          <p:cNvSpPr txBox="1"/>
          <p:nvPr/>
        </p:nvSpPr>
        <p:spPr>
          <a:xfrm>
            <a:off x="2817637" y="3854585"/>
            <a:ext cx="1344317" cy="400110"/>
          </a:xfrm>
          <a:prstGeom prst="rect">
            <a:avLst/>
          </a:prstGeom>
          <a:noFill/>
        </p:spPr>
        <p:txBody>
          <a:bodyPr wrap="square" rtlCol="0" anchor="ctr">
            <a:spAutoFit/>
          </a:bodyPr>
          <a:lstStyle/>
          <a:p>
            <a:pPr algn="r" fontAlgn="base"/>
            <a:r>
              <a:rPr lang="en-US" sz="2000" b="1" dirty="0">
                <a:solidFill>
                  <a:schemeClr val="bg1"/>
                </a:solidFill>
                <a:latin typeface="Poppins" panose="00000500000000000000" pitchFamily="2" charset="0"/>
                <a:ea typeface="Open Sans" panose="020B0606030504020204" pitchFamily="34" charset="0"/>
                <a:cs typeface="Poppins" panose="00000500000000000000" pitchFamily="2" charset="0"/>
              </a:rPr>
              <a:t>04</a:t>
            </a:r>
          </a:p>
        </p:txBody>
      </p:sp>
      <p:sp>
        <p:nvSpPr>
          <p:cNvPr id="81" name="TextBox 80"/>
          <p:cNvSpPr txBox="1"/>
          <p:nvPr/>
        </p:nvSpPr>
        <p:spPr>
          <a:xfrm>
            <a:off x="2843501" y="4225865"/>
            <a:ext cx="1344317" cy="400110"/>
          </a:xfrm>
          <a:prstGeom prst="rect">
            <a:avLst/>
          </a:prstGeom>
          <a:noFill/>
        </p:spPr>
        <p:txBody>
          <a:bodyPr wrap="square" rtlCol="0" anchor="ctr">
            <a:spAutoFit/>
          </a:bodyPr>
          <a:lstStyle/>
          <a:p>
            <a:pPr algn="r" fontAlgn="base"/>
            <a:r>
              <a:rPr lang="en-US" sz="2000" b="1" dirty="0">
                <a:latin typeface="Poppins" panose="00000500000000000000" pitchFamily="2" charset="0"/>
                <a:ea typeface="Open Sans" panose="020B0606030504020204" pitchFamily="34" charset="0"/>
                <a:cs typeface="Poppins" panose="00000500000000000000" pitchFamily="2" charset="0"/>
              </a:rPr>
              <a:t>05</a:t>
            </a:r>
          </a:p>
        </p:txBody>
      </p:sp>
      <p:sp>
        <p:nvSpPr>
          <p:cNvPr id="86" name="Rectangle 85"/>
          <p:cNvSpPr/>
          <p:nvPr/>
        </p:nvSpPr>
        <p:spPr>
          <a:xfrm>
            <a:off x="4857133" y="3413077"/>
            <a:ext cx="6912768" cy="471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a:solidFill>
                  <a:prstClr val="black">
                    <a:lumMod val="65000"/>
                    <a:lumOff val="35000"/>
                  </a:prstClr>
                </a:solidFill>
                <a:latin typeface="Poppins" panose="00000500000000000000" pitchFamily="2" charset="0"/>
                <a:cs typeface="Poppins" panose="00000500000000000000" pitchFamily="2" charset="0"/>
              </a:rPr>
              <a:t>CONFERENCE DELIVERABLES/OUTCOMES</a:t>
            </a:r>
            <a:endParaRPr kumimoji="1" lang="en-US" sz="1600" b="0" i="0" u="none" strike="noStrike" kern="1200" cap="none" spc="0" normalizeH="0" baseline="0" noProof="0" dirty="0">
              <a:ln>
                <a:noFill/>
              </a:ln>
              <a:solidFill>
                <a:prstClr val="black">
                  <a:lumMod val="65000"/>
                  <a:lumOff val="35000"/>
                </a:prstClr>
              </a:solidFill>
              <a:effectLst/>
              <a:uLnTx/>
              <a:uFillTx/>
              <a:latin typeface="Poppins" panose="00000500000000000000" pitchFamily="2" charset="0"/>
              <a:ea typeface="+mn-ea"/>
              <a:cs typeface="Poppins" panose="00000500000000000000" pitchFamily="2" charset="0"/>
            </a:endParaRPr>
          </a:p>
        </p:txBody>
      </p:sp>
      <p:sp>
        <p:nvSpPr>
          <p:cNvPr id="89" name="Rectangle 88"/>
          <p:cNvSpPr/>
          <p:nvPr/>
        </p:nvSpPr>
        <p:spPr>
          <a:xfrm>
            <a:off x="4857133" y="3818941"/>
            <a:ext cx="6912768" cy="471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600" b="0" i="0" u="none" strike="noStrike" kern="1200" cap="none" spc="0" normalizeH="0" baseline="0" noProof="0" dirty="0">
                <a:ln>
                  <a:noFill/>
                </a:ln>
                <a:solidFill>
                  <a:prstClr val="black">
                    <a:lumMod val="65000"/>
                    <a:lumOff val="35000"/>
                  </a:prstClr>
                </a:solidFill>
                <a:effectLst/>
                <a:uLnTx/>
                <a:uFillTx/>
                <a:latin typeface="Poppins" panose="00000500000000000000" pitchFamily="2" charset="0"/>
                <a:ea typeface="+mn-ea"/>
                <a:cs typeface="Poppins" panose="00000500000000000000" pitchFamily="2" charset="0"/>
              </a:rPr>
              <a:t>SUMMARY OF TOPICS</a:t>
            </a:r>
          </a:p>
        </p:txBody>
      </p:sp>
      <p:sp>
        <p:nvSpPr>
          <p:cNvPr id="53" name="Title 1">
            <a:extLst>
              <a:ext uri="{FF2B5EF4-FFF2-40B4-BE49-F238E27FC236}">
                <a16:creationId xmlns:a16="http://schemas.microsoft.com/office/drawing/2014/main" id="{12D8A47C-C0FF-4DEA-94C7-F07A9DBFF1D2}"/>
              </a:ext>
            </a:extLst>
          </p:cNvPr>
          <p:cNvSpPr txBox="1">
            <a:spLocks/>
          </p:cNvSpPr>
          <p:nvPr/>
        </p:nvSpPr>
        <p:spPr>
          <a:xfrm>
            <a:off x="1012735" y="692698"/>
            <a:ext cx="3076200" cy="442569"/>
          </a:xfrm>
          <a:prstGeom prst="rect">
            <a:avLst/>
          </a:prstGeom>
          <a:ln>
            <a:noFill/>
          </a:ln>
        </p:spPr>
        <p:txBody>
          <a:bodyPr>
            <a:noAutofit/>
          </a:bodyPr>
          <a:lstStyle/>
          <a:p>
            <a:pPr marL="609555" indent="-609555" defTabSz="1193711" eaLnBrk="0" fontAlgn="base" hangingPunct="0">
              <a:spcBef>
                <a:spcPct val="0"/>
              </a:spcBef>
              <a:spcAft>
                <a:spcPct val="0"/>
              </a:spcAft>
              <a:defRPr/>
            </a:pPr>
            <a:r>
              <a:rPr lang="en-US" sz="3200" dirty="0">
                <a:solidFill>
                  <a:schemeClr val="bg1"/>
                </a:solidFill>
                <a:latin typeface="Poppins SemiBold" panose="00000700000000000000" pitchFamily="2" charset="0"/>
                <a:ea typeface="+mj-ea"/>
                <a:cs typeface="Poppins SemiBold" panose="00000700000000000000" pitchFamily="2" charset="0"/>
              </a:rPr>
              <a:t>CONTENTS </a:t>
            </a:r>
          </a:p>
        </p:txBody>
      </p:sp>
      <p:sp>
        <p:nvSpPr>
          <p:cNvPr id="14" name="Rectangle 13"/>
          <p:cNvSpPr/>
          <p:nvPr/>
        </p:nvSpPr>
        <p:spPr>
          <a:xfrm>
            <a:off x="4857133" y="4241311"/>
            <a:ext cx="6912768" cy="471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lumMod val="65000"/>
                    <a:lumOff val="35000"/>
                  </a:prstClr>
                </a:solidFill>
                <a:latin typeface="Poppins" panose="00000500000000000000" pitchFamily="2" charset="0"/>
                <a:cs typeface="Poppins" panose="00000500000000000000" pitchFamily="2" charset="0"/>
              </a:rPr>
              <a:t>FACILITATORS/SPEAKERS</a:t>
            </a:r>
            <a:endParaRPr kumimoji="1" lang="en-US" sz="1600" b="0" i="0" u="none" strike="noStrike" kern="1200" cap="none" spc="0" normalizeH="0" baseline="0" noProof="0" dirty="0">
              <a:ln>
                <a:noFill/>
              </a:ln>
              <a:solidFill>
                <a:prstClr val="black">
                  <a:lumMod val="65000"/>
                  <a:lumOff val="35000"/>
                </a:prstClr>
              </a:solidFill>
              <a:effectLst/>
              <a:uLnTx/>
              <a:uFillTx/>
              <a:latin typeface="Poppins" panose="00000500000000000000" pitchFamily="2" charset="0"/>
              <a:ea typeface="+mn-ea"/>
              <a:cs typeface="Poppins" panose="00000500000000000000" pitchFamily="2" charset="0"/>
            </a:endParaRPr>
          </a:p>
        </p:txBody>
      </p:sp>
      <p:sp>
        <p:nvSpPr>
          <p:cNvPr id="12" name="Rectangle 11"/>
          <p:cNvSpPr/>
          <p:nvPr/>
        </p:nvSpPr>
        <p:spPr>
          <a:xfrm>
            <a:off x="4857133" y="3106092"/>
            <a:ext cx="5365390" cy="539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lang="en-US" sz="1600" dirty="0">
                <a:solidFill>
                  <a:schemeClr val="tx1">
                    <a:lumMod val="65000"/>
                    <a:lumOff val="35000"/>
                  </a:schemeClr>
                </a:solidFill>
                <a:latin typeface="Poppins" panose="00000500000000000000" pitchFamily="2" charset="0"/>
                <a:cs typeface="Poppins" panose="00000500000000000000" pitchFamily="2" charset="0"/>
              </a:rPr>
              <a:t>APPROACH/METHODOLOGY</a:t>
            </a:r>
          </a:p>
          <a:p>
            <a:endParaRPr lang="en-US" sz="1600" dirty="0">
              <a:solidFill>
                <a:schemeClr val="tx1">
                  <a:lumMod val="65000"/>
                  <a:lumOff val="35000"/>
                </a:schemeClr>
              </a:solidFill>
              <a:latin typeface="Poppins" panose="00000500000000000000" pitchFamily="2" charset="0"/>
              <a:cs typeface="Poppins" panose="00000500000000000000" pitchFamily="2" charset="0"/>
            </a:endParaRPr>
          </a:p>
        </p:txBody>
      </p:sp>
      <p:sp>
        <p:nvSpPr>
          <p:cNvPr id="13" name="TextBox 12"/>
          <p:cNvSpPr txBox="1"/>
          <p:nvPr/>
        </p:nvSpPr>
        <p:spPr>
          <a:xfrm>
            <a:off x="2815689" y="3080730"/>
            <a:ext cx="1344317" cy="400110"/>
          </a:xfrm>
          <a:prstGeom prst="rect">
            <a:avLst/>
          </a:prstGeom>
          <a:noFill/>
        </p:spPr>
        <p:txBody>
          <a:bodyPr wrap="square" rtlCol="0" anchor="ctr">
            <a:spAutoFit/>
          </a:bodyPr>
          <a:lstStyle/>
          <a:p>
            <a:pPr algn="r" fontAlgn="base"/>
            <a:r>
              <a:rPr lang="en-US" sz="2000" b="1" dirty="0">
                <a:solidFill>
                  <a:schemeClr val="bg1"/>
                </a:solidFill>
                <a:latin typeface="Poppins" panose="00000500000000000000" pitchFamily="2" charset="0"/>
                <a:ea typeface="Open Sans" panose="020B0606030504020204" pitchFamily="34" charset="0"/>
                <a:cs typeface="Poppins" panose="00000500000000000000" pitchFamily="2" charset="0"/>
              </a:rPr>
              <a:t>02</a:t>
            </a:r>
          </a:p>
        </p:txBody>
      </p:sp>
    </p:spTree>
    <p:extLst>
      <p:ext uri="{BB962C8B-B14F-4D97-AF65-F5344CB8AC3E}">
        <p14:creationId xmlns:p14="http://schemas.microsoft.com/office/powerpoint/2010/main" val="2598752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000E14-5F21-45FD-B08B-E1048DAD474D}"/>
              </a:ext>
            </a:extLst>
          </p:cNvPr>
          <p:cNvSpPr>
            <a:spLocks noGrp="1"/>
          </p:cNvSpPr>
          <p:nvPr>
            <p:ph idx="4294967295"/>
          </p:nvPr>
        </p:nvSpPr>
        <p:spPr>
          <a:xfrm>
            <a:off x="4857750" y="1116840"/>
            <a:ext cx="7038975" cy="5241831"/>
          </a:xfrm>
        </p:spPr>
        <p:txBody>
          <a:bodyPr>
            <a:noAutofit/>
          </a:bodyPr>
          <a:lstStyle/>
          <a:p>
            <a:pPr marL="0" indent="0" algn="just">
              <a:buNone/>
            </a:pPr>
            <a:endParaRPr lang="en-US" altLang="ja-JP" sz="1600" dirty="0">
              <a:latin typeface="Roboto" pitchFamily="2" charset="0"/>
              <a:ea typeface="Roboto" pitchFamily="2" charset="0"/>
              <a:cs typeface="Poppins" panose="00000500000000000000" pitchFamily="2" charset="0"/>
            </a:endParaRPr>
          </a:p>
          <a:p>
            <a:pPr marL="0" indent="0" algn="just">
              <a:buNone/>
            </a:pPr>
            <a:r>
              <a:rPr lang="en-US" altLang="ja-JP" sz="1400" dirty="0">
                <a:latin typeface="Roboto" pitchFamily="2" charset="0"/>
                <a:ea typeface="Roboto" pitchFamily="2" charset="0"/>
                <a:cs typeface="Poppins" panose="00000500000000000000" pitchFamily="2" charset="0"/>
              </a:rPr>
              <a:t>The Nigerian economy went into a recession in 2020, reversing three years of recovery, due to fall in crude oil prices on account of falling global demand and containment measures to fight the spread of COVID–19. </a:t>
            </a:r>
          </a:p>
          <a:p>
            <a:pPr marL="0" indent="0" algn="just">
              <a:buNone/>
            </a:pPr>
            <a:r>
              <a:rPr lang="en-US" altLang="ja-JP" sz="1400" dirty="0">
                <a:latin typeface="Roboto" pitchFamily="2" charset="0"/>
                <a:ea typeface="Roboto" pitchFamily="2" charset="0"/>
                <a:cs typeface="Poppins" panose="00000500000000000000" pitchFamily="2" charset="0"/>
              </a:rPr>
              <a:t>According to the National Bureau of Statistics (NBS), the country’s inflation rose to 12.8% in 2020 from 11.4% in 2019, fueled by higher food prices due to constraints on domestic supplies and the pass-through effects of an exchange rate premium that widened to about 24%. </a:t>
            </a:r>
          </a:p>
          <a:p>
            <a:pPr marL="0" indent="0" algn="just">
              <a:buNone/>
            </a:pPr>
            <a:r>
              <a:rPr lang="en-US" altLang="ja-JP" sz="1400" dirty="0">
                <a:latin typeface="Roboto" pitchFamily="2" charset="0"/>
                <a:ea typeface="Roboto" pitchFamily="2" charset="0"/>
                <a:cs typeface="Poppins" panose="00000500000000000000" pitchFamily="2" charset="0"/>
              </a:rPr>
              <a:t>Also, the removal of fuel subsidies and an increase in electricity tariffs added further to inflationary pressures across board. The Central Bank of Nigeria responded by reducing the Monetary Policy Rate by 100 basis points to 11.5% to shore up a flagging economy. The fiscal deficit, financed mostly by domestic and foreign borrowing, widened to 5.2% in 2020 from 4.3% in 2019, reflecting pandemic-related spending pressures and revenue shortfalls. </a:t>
            </a:r>
          </a:p>
          <a:p>
            <a:pPr marL="0" indent="0" algn="just">
              <a:buNone/>
            </a:pPr>
            <a:r>
              <a:rPr lang="en-US" altLang="ja-JP" sz="1400" dirty="0">
                <a:latin typeface="Roboto" pitchFamily="2" charset="0"/>
                <a:ea typeface="Roboto" pitchFamily="2" charset="0"/>
                <a:cs typeface="Poppins" panose="00000500000000000000" pitchFamily="2" charset="0"/>
              </a:rPr>
              <a:t>Total public debt stood at $85.9 billion (25% of GDP) on 30 June 2020, 2.4% higher than a year earlier. Domestic debt represented 63% of total debt, and external debt, 37%. High debt service payments, estimated at more than half of federally collected revenues, pose a major fiscal risk to Nigeria. The current account position was expected to remain in deficit at 3.7% of GDP, weighed down by the fall in oil receipts and weak external financial flows.</a:t>
            </a:r>
          </a:p>
          <a:p>
            <a:pPr marL="0" indent="0" algn="just">
              <a:buNone/>
            </a:pPr>
            <a:r>
              <a:rPr lang="en-US" altLang="ja-JP" sz="1400" dirty="0">
                <a:latin typeface="Roboto" pitchFamily="2" charset="0"/>
                <a:ea typeface="Roboto" pitchFamily="2" charset="0"/>
                <a:cs typeface="Poppins" panose="00000500000000000000" pitchFamily="2" charset="0"/>
              </a:rPr>
              <a:t>Though the impact of the recession was short-lived due to the proactive measures put in place by the  Federal Government, this experience calls for an urgent strategy to develop a more resilient and sustainable economy model that could stand the test of time</a:t>
            </a:r>
            <a:r>
              <a:rPr lang="en-US" altLang="ja-JP" sz="1400" b="1" dirty="0">
                <a:solidFill>
                  <a:prstClr val="black"/>
                </a:solidFill>
                <a:latin typeface="Roboto" pitchFamily="2" charset="0"/>
                <a:ea typeface="Roboto" pitchFamily="2" charset="0"/>
                <a:cs typeface="Poppins" panose="00000500000000000000" pitchFamily="2" charset="0"/>
              </a:rPr>
              <a:t>.</a:t>
            </a:r>
            <a:endParaRPr lang="en-US" altLang="ja-JP" sz="1400" dirty="0">
              <a:latin typeface="Roboto" pitchFamily="2" charset="0"/>
              <a:ea typeface="Roboto" pitchFamily="2" charset="0"/>
              <a:cs typeface="Poppins" panose="00000500000000000000" pitchFamily="2" charset="0"/>
            </a:endParaRPr>
          </a:p>
        </p:txBody>
      </p:sp>
      <p:sp>
        <p:nvSpPr>
          <p:cNvPr id="12" name="Title 1">
            <a:extLst>
              <a:ext uri="{FF2B5EF4-FFF2-40B4-BE49-F238E27FC236}">
                <a16:creationId xmlns:a16="http://schemas.microsoft.com/office/drawing/2014/main" id="{D9DD651F-78DC-4A6C-A21E-4718FFEDF6A7}"/>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Understanding of Your Needs (1/2)</a:t>
            </a:r>
          </a:p>
        </p:txBody>
      </p:sp>
      <p:sp>
        <p:nvSpPr>
          <p:cNvPr id="2" name="Slide Number Placeholder 1">
            <a:extLst>
              <a:ext uri="{FF2B5EF4-FFF2-40B4-BE49-F238E27FC236}">
                <a16:creationId xmlns:a16="http://schemas.microsoft.com/office/drawing/2014/main" id="{628BB405-788D-4AEC-8B50-3623060E2DCE}"/>
              </a:ext>
            </a:extLst>
          </p:cNvPr>
          <p:cNvSpPr>
            <a:spLocks noGrp="1"/>
          </p:cNvSpPr>
          <p:nvPr>
            <p:ph type="sldNum" sz="quarter" idx="12"/>
          </p:nvPr>
        </p:nvSpPr>
        <p:spPr/>
        <p:txBody>
          <a:bodyPr/>
          <a:lstStyle/>
          <a:p>
            <a:fld id="{25DC870C-8E77-4B68-B455-7CCD45257530}" type="slidenum">
              <a:rPr kumimoji="1" lang="ja-JP" altLang="en-US" smtClean="0"/>
              <a:t>3</a:t>
            </a:fld>
            <a:endParaRPr kumimoji="1" lang="ja-JP" altLang="en-US"/>
          </a:p>
        </p:txBody>
      </p:sp>
      <p:pic>
        <p:nvPicPr>
          <p:cNvPr id="9" name="Picture Placeholder 8">
            <a:extLst>
              <a:ext uri="{FF2B5EF4-FFF2-40B4-BE49-F238E27FC236}">
                <a16:creationId xmlns:a16="http://schemas.microsoft.com/office/drawing/2014/main" id="{5FBF8D03-57DA-4E81-A3C4-38F8814E8E5C}"/>
              </a:ext>
            </a:extLst>
          </p:cNvPr>
          <p:cNvPicPr>
            <a:picLocks noGrp="1" noChangeAspect="1"/>
          </p:cNvPicPr>
          <p:nvPr>
            <p:ph type="pic" sz="quarter" idx="13"/>
          </p:nvPr>
        </p:nvPicPr>
        <p:blipFill>
          <a:blip r:embed="rId2"/>
          <a:srcRect l="7764" r="7764"/>
          <a:stretch>
            <a:fillRect/>
          </a:stretch>
        </p:blipFill>
        <p:spPr>
          <a:xfrm>
            <a:off x="546101" y="1735138"/>
            <a:ext cx="4244974" cy="4503737"/>
          </a:xfrm>
          <a:prstGeom prst="rect">
            <a:avLst/>
          </a:prstGeom>
        </p:spPr>
      </p:pic>
      <p:sp>
        <p:nvSpPr>
          <p:cNvPr id="7" name="TextBox 22">
            <a:extLst>
              <a:ext uri="{FF2B5EF4-FFF2-40B4-BE49-F238E27FC236}">
                <a16:creationId xmlns:a16="http://schemas.microsoft.com/office/drawing/2014/main" id="{59B0C8BB-475C-4AF6-A623-38EE93344391}"/>
              </a:ext>
            </a:extLst>
          </p:cNvPr>
          <p:cNvSpPr txBox="1">
            <a:spLocks noChangeArrowheads="1"/>
          </p:cNvSpPr>
          <p:nvPr/>
        </p:nvSpPr>
        <p:spPr bwMode="auto">
          <a:xfrm>
            <a:off x="713095" y="136525"/>
            <a:ext cx="6871736"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and Economic Development </a:t>
            </a:r>
          </a:p>
        </p:txBody>
      </p:sp>
      <p:sp>
        <p:nvSpPr>
          <p:cNvPr id="10" name="TextBox 22">
            <a:extLst>
              <a:ext uri="{FF2B5EF4-FFF2-40B4-BE49-F238E27FC236}">
                <a16:creationId xmlns:a16="http://schemas.microsoft.com/office/drawing/2014/main" id="{049CE3E3-7FF8-48D4-B3E6-E569E3CC6ED4}"/>
              </a:ext>
            </a:extLst>
          </p:cNvPr>
          <p:cNvSpPr txBox="1">
            <a:spLocks noChangeArrowheads="1"/>
          </p:cNvSpPr>
          <p:nvPr/>
        </p:nvSpPr>
        <p:spPr bwMode="auto">
          <a:xfrm>
            <a:off x="4857750" y="1033029"/>
            <a:ext cx="2417108" cy="276999"/>
          </a:xfrm>
          <a:prstGeom prst="rect">
            <a:avLst/>
          </a:prstGeom>
          <a:solidFill>
            <a:srgbClr val="42BB98"/>
          </a:solidFill>
          <a:ln w="9525">
            <a:noFill/>
            <a:miter lim="800000"/>
            <a:headEnd/>
            <a:tailEnd/>
          </a:ln>
        </p:spPr>
        <p:txBody>
          <a:bodyPr wrap="square">
            <a:spAutoFit/>
          </a:bodyPr>
          <a:lstStyle/>
          <a:p>
            <a:pPr algn="ctr"/>
            <a:r>
              <a:rPr lang="en-US" sz="1200" dirty="0">
                <a:latin typeface="Poppins SemiBold" panose="00000700000000000000" pitchFamily="2" charset="0"/>
                <a:cs typeface="Poppins SemiBold" panose="00000700000000000000" pitchFamily="2" charset="0"/>
              </a:rPr>
              <a:t>BACKGROUND</a:t>
            </a:r>
            <a:endParaRPr lang="en-GB" sz="1200" dirty="0">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3749607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8BB405-788D-4AEC-8B50-3623060E2DCE}"/>
              </a:ext>
            </a:extLst>
          </p:cNvPr>
          <p:cNvSpPr>
            <a:spLocks noGrp="1"/>
          </p:cNvSpPr>
          <p:nvPr>
            <p:ph type="sldNum" sz="quarter" idx="12"/>
          </p:nvPr>
        </p:nvSpPr>
        <p:spPr/>
        <p:txBody>
          <a:bodyPr/>
          <a:lstStyle/>
          <a:p>
            <a:fld id="{25DC870C-8E77-4B68-B455-7CCD45257530}" type="slidenum">
              <a:rPr kumimoji="1" lang="ja-JP" altLang="en-US" smtClean="0"/>
              <a:t>4</a:t>
            </a:fld>
            <a:endParaRPr kumimoji="1" lang="ja-JP" altLang="en-US" dirty="0"/>
          </a:p>
        </p:txBody>
      </p:sp>
      <p:pic>
        <p:nvPicPr>
          <p:cNvPr id="9" name="Picture Placeholder 8">
            <a:extLst>
              <a:ext uri="{FF2B5EF4-FFF2-40B4-BE49-F238E27FC236}">
                <a16:creationId xmlns:a16="http://schemas.microsoft.com/office/drawing/2014/main" id="{5FBF8D03-57DA-4E81-A3C4-38F8814E8E5C}"/>
              </a:ext>
            </a:extLst>
          </p:cNvPr>
          <p:cNvPicPr>
            <a:picLocks noGrp="1" noChangeAspect="1"/>
          </p:cNvPicPr>
          <p:nvPr>
            <p:ph type="pic" sz="quarter" idx="13"/>
          </p:nvPr>
        </p:nvPicPr>
        <p:blipFill>
          <a:blip r:embed="rId2"/>
          <a:srcRect l="7764" r="7764"/>
          <a:stretch>
            <a:fillRect/>
          </a:stretch>
        </p:blipFill>
        <p:spPr>
          <a:xfrm>
            <a:off x="311638" y="1735138"/>
            <a:ext cx="4460875" cy="4503737"/>
          </a:xfrm>
          <a:prstGeom prst="rect">
            <a:avLst/>
          </a:prstGeom>
        </p:spPr>
      </p:pic>
      <p:sp>
        <p:nvSpPr>
          <p:cNvPr id="3" name="Content Placeholder 2">
            <a:extLst>
              <a:ext uri="{FF2B5EF4-FFF2-40B4-BE49-F238E27FC236}">
                <a16:creationId xmlns:a16="http://schemas.microsoft.com/office/drawing/2014/main" id="{89000E14-5F21-45FD-B08B-E1048DAD474D}"/>
              </a:ext>
            </a:extLst>
          </p:cNvPr>
          <p:cNvSpPr>
            <a:spLocks noGrp="1"/>
          </p:cNvSpPr>
          <p:nvPr>
            <p:ph idx="4294967295"/>
          </p:nvPr>
        </p:nvSpPr>
        <p:spPr>
          <a:xfrm>
            <a:off x="4759569" y="1310031"/>
            <a:ext cx="7350369" cy="5243170"/>
          </a:xfrm>
        </p:spPr>
        <p:txBody>
          <a:bodyPr>
            <a:noAutofit/>
          </a:bodyPr>
          <a:lstStyle/>
          <a:p>
            <a:pPr marL="0" indent="0" algn="just">
              <a:buNone/>
            </a:pPr>
            <a:r>
              <a:rPr lang="en-US" altLang="ja-JP" sz="1220" dirty="0">
                <a:latin typeface="Roboto" pitchFamily="2" charset="0"/>
                <a:ea typeface="Roboto" pitchFamily="2" charset="0"/>
                <a:cs typeface="Poppins" panose="00000500000000000000" pitchFamily="2" charset="0"/>
              </a:rPr>
              <a:t>According to the 2021 report released by the African Development Bank Group (AfDB), Nigeria’s public debt is relatively sustainable at 25% of GDP. However, debt service payments are high, and the country’s ability to attract external private financial flows is hurt by macroeconomic imbalances and policy uncertainty. </a:t>
            </a:r>
          </a:p>
          <a:p>
            <a:pPr marL="0" indent="0" algn="just">
              <a:buNone/>
            </a:pPr>
            <a:r>
              <a:rPr lang="en-US" altLang="ja-JP" sz="1220" dirty="0">
                <a:latin typeface="Roboto" pitchFamily="2" charset="0"/>
                <a:ea typeface="Roboto" pitchFamily="2" charset="0"/>
                <a:cs typeface="Poppins" panose="00000500000000000000" pitchFamily="2" charset="0"/>
              </a:rPr>
              <a:t>During the first half of 2020, Nigeria received $7.1 billion in foreign investment. This was half the amount it received in the corresponding period of 2019. Nigeria’s financing requirements require improved domestic revenue collection. </a:t>
            </a:r>
          </a:p>
          <a:p>
            <a:pPr marL="0" indent="0" algn="just">
              <a:buNone/>
            </a:pPr>
            <a:r>
              <a:rPr lang="en-US" altLang="ja-JP" sz="1220" dirty="0">
                <a:latin typeface="Roboto" pitchFamily="2" charset="0"/>
                <a:ea typeface="Roboto" pitchFamily="2" charset="0"/>
                <a:cs typeface="Poppins" panose="00000500000000000000" pitchFamily="2" charset="0"/>
              </a:rPr>
              <a:t>Currently, non-oil revenue collections are equivalent to 4% of GDP. The revenue yield in 2020 from an increase in the Value Added Tax rate to 7.5% from 5% was less than projected because of subdued economic activities. In the current year, remittances to the Federation Account had been substantially threatened by declining/zero contribution from some Revenue Generating Agencies. Insecurity in some geo-political zones of the country pose grave threat to conducive environment for productive </a:t>
            </a:r>
            <a:r>
              <a:rPr lang="en-US" altLang="ja-JP" sz="1220" dirty="0" err="1">
                <a:latin typeface="Roboto" pitchFamily="2" charset="0"/>
                <a:ea typeface="Roboto" pitchFamily="2" charset="0"/>
                <a:cs typeface="Poppins" panose="00000500000000000000" pitchFamily="2" charset="0"/>
              </a:rPr>
              <a:t>endeavours</a:t>
            </a:r>
            <a:r>
              <a:rPr lang="en-US" altLang="ja-JP" sz="1220" dirty="0">
                <a:latin typeface="Roboto" pitchFamily="2" charset="0"/>
                <a:ea typeface="Roboto" pitchFamily="2" charset="0"/>
                <a:cs typeface="Poppins" panose="00000500000000000000" pitchFamily="2" charset="0"/>
              </a:rPr>
              <a:t> and hinder Foreign Direct Investment.   </a:t>
            </a:r>
          </a:p>
          <a:p>
            <a:pPr marL="0" indent="0" algn="just">
              <a:buNone/>
            </a:pPr>
            <a:r>
              <a:rPr lang="en-US" altLang="ja-JP" sz="1220" dirty="0">
                <a:latin typeface="Roboto" pitchFamily="2" charset="0"/>
                <a:ea typeface="Roboto" pitchFamily="2" charset="0"/>
                <a:cs typeface="Poppins" panose="00000500000000000000" pitchFamily="2" charset="0"/>
              </a:rPr>
              <a:t>To reverse the current trend, there is a critical need to holistically evaluate the challenges affecting Nigeria’s economic growth and articulate policies to address the situation. The  hosting of</a:t>
            </a:r>
            <a:r>
              <a:rPr lang="en-US" altLang="ja-JP" sz="1220" dirty="0">
                <a:solidFill>
                  <a:prstClr val="black"/>
                </a:solidFill>
                <a:latin typeface="Roboto" pitchFamily="2" charset="0"/>
                <a:ea typeface="Roboto" pitchFamily="2" charset="0"/>
                <a:cs typeface="Poppins" panose="00000500000000000000" pitchFamily="2" charset="0"/>
              </a:rPr>
              <a:t> the </a:t>
            </a:r>
            <a:r>
              <a:rPr lang="en-US" altLang="ja-JP" sz="1220" b="1" dirty="0">
                <a:solidFill>
                  <a:prstClr val="black"/>
                </a:solidFill>
                <a:latin typeface="Roboto" pitchFamily="2" charset="0"/>
                <a:ea typeface="Roboto" pitchFamily="2" charset="0"/>
                <a:cs typeface="Poppins" panose="00000500000000000000" pitchFamily="2" charset="0"/>
              </a:rPr>
              <a:t>National Council on Finance and Economic Development </a:t>
            </a:r>
            <a:r>
              <a:rPr lang="en-US" altLang="ja-JP" sz="1220" dirty="0">
                <a:solidFill>
                  <a:prstClr val="black"/>
                </a:solidFill>
                <a:latin typeface="Roboto" pitchFamily="2" charset="0"/>
                <a:ea typeface="Roboto" pitchFamily="2" charset="0"/>
                <a:cs typeface="Poppins" panose="00000500000000000000" pitchFamily="2" charset="0"/>
              </a:rPr>
              <a:t>provides an appropriate platform for such discourse . </a:t>
            </a:r>
          </a:p>
          <a:p>
            <a:pPr marL="0" indent="0" algn="just">
              <a:buNone/>
            </a:pPr>
            <a:r>
              <a:rPr lang="en-US" altLang="ja-JP" sz="1220" dirty="0">
                <a:latin typeface="Roboto" pitchFamily="2" charset="0"/>
                <a:ea typeface="Roboto" pitchFamily="2" charset="0"/>
                <a:cs typeface="Poppins" panose="00000500000000000000" pitchFamily="2" charset="0"/>
              </a:rPr>
              <a:t>This conference aims to provide an opportunity to discuss issues bordering on improving accountability in government, minimizing waste &amp; leakages, enhancing internally generated revenue (IGR), driving fiscal discipline, and understanding key growth constraints. The conference also aims to discuss key learnings from public finance management policy experiences in other countries and drive an all-inclusive economic framework that would champion the interest of both the Federal and Sub-national levels of the Nigerian Governments towards ensuring sustainable growth in the post-COVID era.</a:t>
            </a:r>
          </a:p>
          <a:p>
            <a:pPr marL="0" indent="0" algn="just">
              <a:buNone/>
            </a:pPr>
            <a:r>
              <a:rPr lang="en-US" altLang="ja-JP" sz="1220" dirty="0">
                <a:solidFill>
                  <a:prstClr val="black"/>
                </a:solidFill>
                <a:latin typeface="Roboto" pitchFamily="2" charset="0"/>
                <a:ea typeface="Roboto" pitchFamily="2" charset="0"/>
                <a:cs typeface="Poppins" panose="00000500000000000000" pitchFamily="2" charset="0"/>
              </a:rPr>
              <a:t>Participants at the conference will reflect on the state of the Nigerian economy – including the security architecture &amp;  public finance management challenges, with the strategic objective of articulating policy solutions required to drive the country’s future economic growth projections</a:t>
            </a:r>
            <a:endParaRPr lang="en-US" altLang="ja-JP" sz="1220" b="1" dirty="0">
              <a:latin typeface="Roboto" pitchFamily="2" charset="0"/>
              <a:ea typeface="Roboto" pitchFamily="2" charset="0"/>
              <a:cs typeface="Poppins" panose="00000500000000000000" pitchFamily="2" charset="0"/>
            </a:endParaRPr>
          </a:p>
          <a:p>
            <a:pPr marL="0" indent="0" algn="just">
              <a:buNone/>
            </a:pPr>
            <a:endParaRPr kumimoji="1" lang="en-US" altLang="ja-JP" sz="1220" b="1" i="0" u="none" strike="noStrike" kern="1200" cap="none" spc="0" normalizeH="0" baseline="0" noProof="0" dirty="0">
              <a:ln>
                <a:noFill/>
              </a:ln>
              <a:solidFill>
                <a:prstClr val="black"/>
              </a:solidFill>
              <a:effectLst/>
              <a:uLnTx/>
              <a:uFillTx/>
              <a:latin typeface="Roboto" pitchFamily="2" charset="0"/>
              <a:ea typeface="Roboto" pitchFamily="2" charset="0"/>
              <a:cs typeface="Poppins" panose="00000500000000000000" pitchFamily="2" charset="0"/>
            </a:endParaRPr>
          </a:p>
          <a:p>
            <a:pPr marL="0" indent="0" algn="just">
              <a:buNone/>
            </a:pPr>
            <a:r>
              <a:rPr lang="en-US" altLang="ja-JP" sz="1220" dirty="0">
                <a:solidFill>
                  <a:prstClr val="black"/>
                </a:solidFill>
                <a:latin typeface="Roboto" pitchFamily="2" charset="0"/>
                <a:ea typeface="Roboto" pitchFamily="2" charset="0"/>
                <a:cs typeface="Poppins" panose="00000500000000000000" pitchFamily="2" charset="0"/>
              </a:rPr>
              <a:t>.</a:t>
            </a:r>
            <a:endParaRPr lang="en-US" altLang="ja-JP" sz="1220" dirty="0">
              <a:latin typeface="Roboto" pitchFamily="2" charset="0"/>
              <a:ea typeface="Roboto" pitchFamily="2" charset="0"/>
              <a:cs typeface="Poppins" panose="00000500000000000000" pitchFamily="2" charset="0"/>
            </a:endParaRPr>
          </a:p>
          <a:p>
            <a:pPr marL="0" indent="0" algn="just">
              <a:buNone/>
            </a:pPr>
            <a:endParaRPr lang="en-US" altLang="ja-JP" sz="1220" dirty="0">
              <a:latin typeface="Roboto" pitchFamily="2" charset="0"/>
              <a:cs typeface="Poppins" panose="00000500000000000000" pitchFamily="2" charset="0"/>
            </a:endParaRPr>
          </a:p>
          <a:p>
            <a:pPr marL="0" indent="0" algn="just">
              <a:buNone/>
            </a:pPr>
            <a:endParaRPr kumimoji="1" lang="en-US" altLang="ja-JP" sz="1220" dirty="0">
              <a:latin typeface="Roboto" pitchFamily="2" charset="0"/>
              <a:cs typeface="Poppins" panose="00000500000000000000" pitchFamily="2" charset="0"/>
            </a:endParaRPr>
          </a:p>
          <a:p>
            <a:pPr marL="0" indent="0" algn="just">
              <a:buNone/>
            </a:pPr>
            <a:endParaRPr kumimoji="1" lang="en-US" altLang="ja-JP" sz="1220" dirty="0">
              <a:latin typeface="Roboto" pitchFamily="2" charset="0"/>
              <a:cs typeface="Poppins" panose="00000500000000000000" pitchFamily="2" charset="0"/>
            </a:endParaRPr>
          </a:p>
          <a:p>
            <a:pPr>
              <a:buFont typeface="Wingdings" panose="05000000000000000000" pitchFamily="2" charset="2"/>
              <a:buChar char="§"/>
            </a:pPr>
            <a:endParaRPr kumimoji="1" lang="ja-JP" altLang="en-US" sz="1220" dirty="0">
              <a:latin typeface="Roboto" pitchFamily="2" charset="0"/>
              <a:cs typeface="Poppins" panose="00000500000000000000" pitchFamily="2" charset="0"/>
            </a:endParaRPr>
          </a:p>
        </p:txBody>
      </p:sp>
      <p:sp>
        <p:nvSpPr>
          <p:cNvPr id="12" name="Title 1">
            <a:extLst>
              <a:ext uri="{FF2B5EF4-FFF2-40B4-BE49-F238E27FC236}">
                <a16:creationId xmlns:a16="http://schemas.microsoft.com/office/drawing/2014/main" id="{D9DD651F-78DC-4A6C-A21E-4718FFEDF6A7}"/>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Understanding of Your Needs (2/2)</a:t>
            </a:r>
          </a:p>
        </p:txBody>
      </p:sp>
      <p:sp>
        <p:nvSpPr>
          <p:cNvPr id="7" name="TextBox 22">
            <a:extLst>
              <a:ext uri="{FF2B5EF4-FFF2-40B4-BE49-F238E27FC236}">
                <a16:creationId xmlns:a16="http://schemas.microsoft.com/office/drawing/2014/main" id="{59B0C8BB-475C-4AF6-A623-38EE93344391}"/>
              </a:ext>
            </a:extLst>
          </p:cNvPr>
          <p:cNvSpPr txBox="1">
            <a:spLocks noChangeArrowheads="1"/>
          </p:cNvSpPr>
          <p:nvPr/>
        </p:nvSpPr>
        <p:spPr bwMode="auto">
          <a:xfrm>
            <a:off x="713095" y="136525"/>
            <a:ext cx="6742782"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and Economic Development </a:t>
            </a:r>
          </a:p>
        </p:txBody>
      </p:sp>
      <p:sp>
        <p:nvSpPr>
          <p:cNvPr id="8" name="TextBox 22">
            <a:extLst>
              <a:ext uri="{FF2B5EF4-FFF2-40B4-BE49-F238E27FC236}">
                <a16:creationId xmlns:a16="http://schemas.microsoft.com/office/drawing/2014/main" id="{698358B7-654F-4E3D-9113-E23914BD903C}"/>
              </a:ext>
            </a:extLst>
          </p:cNvPr>
          <p:cNvSpPr txBox="1">
            <a:spLocks noChangeArrowheads="1"/>
          </p:cNvSpPr>
          <p:nvPr/>
        </p:nvSpPr>
        <p:spPr bwMode="auto">
          <a:xfrm>
            <a:off x="4857750" y="1033030"/>
            <a:ext cx="1390650" cy="276999"/>
          </a:xfrm>
          <a:prstGeom prst="rect">
            <a:avLst/>
          </a:prstGeom>
          <a:solidFill>
            <a:srgbClr val="42BB98"/>
          </a:solidFill>
          <a:ln w="9525">
            <a:noFill/>
            <a:miter lim="800000"/>
            <a:headEnd/>
            <a:tailEnd/>
          </a:ln>
        </p:spPr>
        <p:txBody>
          <a:bodyPr wrap="square">
            <a:spAutoFit/>
          </a:bodyPr>
          <a:lstStyle/>
          <a:p>
            <a:pPr algn="ctr"/>
            <a:r>
              <a:rPr lang="en-US" sz="1200" dirty="0">
                <a:latin typeface="Poppins SemiBold" panose="00000700000000000000" pitchFamily="2" charset="0"/>
                <a:cs typeface="Poppins SemiBold" panose="00000700000000000000" pitchFamily="2" charset="0"/>
              </a:rPr>
              <a:t>THE CHALLENGE</a:t>
            </a:r>
            <a:endParaRPr lang="en-GB" sz="1200" dirty="0">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1554373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799455" y="4539491"/>
            <a:ext cx="1463040" cy="1061085"/>
            <a:chOff x="836675" y="4338828"/>
            <a:chExt cx="1463040" cy="1061085"/>
          </a:xfrm>
        </p:grpSpPr>
        <p:sp>
          <p:nvSpPr>
            <p:cNvPr id="4" name="object 4"/>
            <p:cNvSpPr/>
            <p:nvPr/>
          </p:nvSpPr>
          <p:spPr>
            <a:xfrm>
              <a:off x="1275588" y="4357116"/>
              <a:ext cx="573405" cy="1042669"/>
            </a:xfrm>
            <a:custGeom>
              <a:avLst/>
              <a:gdLst/>
              <a:ahLst/>
              <a:cxnLst/>
              <a:rect l="l" t="t" r="r" b="b"/>
              <a:pathLst>
                <a:path w="573405" h="1042670">
                  <a:moveTo>
                    <a:pt x="573024" y="889254"/>
                  </a:moveTo>
                  <a:lnTo>
                    <a:pt x="550506" y="829640"/>
                  </a:lnTo>
                  <a:lnTo>
                    <a:pt x="489102" y="780961"/>
                  </a:lnTo>
                  <a:lnTo>
                    <a:pt x="446697" y="762254"/>
                  </a:lnTo>
                  <a:lnTo>
                    <a:pt x="398030" y="748131"/>
                  </a:lnTo>
                  <a:lnTo>
                    <a:pt x="344246" y="739216"/>
                  </a:lnTo>
                  <a:lnTo>
                    <a:pt x="324612" y="738162"/>
                  </a:lnTo>
                  <a:lnTo>
                    <a:pt x="324612" y="45720"/>
                  </a:lnTo>
                  <a:lnTo>
                    <a:pt x="321017" y="27914"/>
                  </a:lnTo>
                  <a:lnTo>
                    <a:pt x="311226" y="13385"/>
                  </a:lnTo>
                  <a:lnTo>
                    <a:pt x="296697" y="3594"/>
                  </a:lnTo>
                  <a:lnTo>
                    <a:pt x="278892" y="0"/>
                  </a:lnTo>
                  <a:lnTo>
                    <a:pt x="261073" y="3594"/>
                  </a:lnTo>
                  <a:lnTo>
                    <a:pt x="246545" y="13385"/>
                  </a:lnTo>
                  <a:lnTo>
                    <a:pt x="236753" y="27914"/>
                  </a:lnTo>
                  <a:lnTo>
                    <a:pt x="233172" y="45720"/>
                  </a:lnTo>
                  <a:lnTo>
                    <a:pt x="233172" y="738987"/>
                  </a:lnTo>
                  <a:lnTo>
                    <a:pt x="228765" y="739216"/>
                  </a:lnTo>
                  <a:lnTo>
                    <a:pt x="174980" y="748131"/>
                  </a:lnTo>
                  <a:lnTo>
                    <a:pt x="126314" y="762254"/>
                  </a:lnTo>
                  <a:lnTo>
                    <a:pt x="83908" y="780961"/>
                  </a:lnTo>
                  <a:lnTo>
                    <a:pt x="48920" y="803630"/>
                  </a:lnTo>
                  <a:lnTo>
                    <a:pt x="5816" y="858393"/>
                  </a:lnTo>
                  <a:lnTo>
                    <a:pt x="0" y="889254"/>
                  </a:lnTo>
                  <a:lnTo>
                    <a:pt x="5816" y="920127"/>
                  </a:lnTo>
                  <a:lnTo>
                    <a:pt x="48920" y="974890"/>
                  </a:lnTo>
                  <a:lnTo>
                    <a:pt x="83908" y="997559"/>
                  </a:lnTo>
                  <a:lnTo>
                    <a:pt x="126314" y="1016266"/>
                  </a:lnTo>
                  <a:lnTo>
                    <a:pt x="174980" y="1030389"/>
                  </a:lnTo>
                  <a:lnTo>
                    <a:pt x="228765" y="1039304"/>
                  </a:lnTo>
                  <a:lnTo>
                    <a:pt x="286512" y="1042416"/>
                  </a:lnTo>
                  <a:lnTo>
                    <a:pt x="344246" y="1039304"/>
                  </a:lnTo>
                  <a:lnTo>
                    <a:pt x="398030" y="1030389"/>
                  </a:lnTo>
                  <a:lnTo>
                    <a:pt x="446697" y="1016266"/>
                  </a:lnTo>
                  <a:lnTo>
                    <a:pt x="489102" y="997559"/>
                  </a:lnTo>
                  <a:lnTo>
                    <a:pt x="524090" y="974890"/>
                  </a:lnTo>
                  <a:lnTo>
                    <a:pt x="567194" y="920127"/>
                  </a:lnTo>
                  <a:lnTo>
                    <a:pt x="573024" y="889254"/>
                  </a:lnTo>
                  <a:close/>
                </a:path>
              </a:pathLst>
            </a:custGeom>
            <a:solidFill>
              <a:srgbClr val="538235"/>
            </a:solidFill>
          </p:spPr>
          <p:txBody>
            <a:bodyPr wrap="square" lIns="0" tIns="0" rIns="0" bIns="0" rtlCol="0"/>
            <a:lstStyle/>
            <a:p>
              <a:endParaRPr/>
            </a:p>
          </p:txBody>
        </p:sp>
        <p:sp>
          <p:nvSpPr>
            <p:cNvPr id="5" name="object 5"/>
            <p:cNvSpPr/>
            <p:nvPr/>
          </p:nvSpPr>
          <p:spPr>
            <a:xfrm>
              <a:off x="836675" y="4338828"/>
              <a:ext cx="1463040" cy="74930"/>
            </a:xfrm>
            <a:custGeom>
              <a:avLst/>
              <a:gdLst/>
              <a:ahLst/>
              <a:cxnLst/>
              <a:rect l="l" t="t" r="r" b="b"/>
              <a:pathLst>
                <a:path w="1463039" h="74929">
                  <a:moveTo>
                    <a:pt x="1463039" y="0"/>
                  </a:moveTo>
                  <a:lnTo>
                    <a:pt x="0" y="0"/>
                  </a:lnTo>
                  <a:lnTo>
                    <a:pt x="0" y="74676"/>
                  </a:lnTo>
                  <a:lnTo>
                    <a:pt x="1463039" y="74676"/>
                  </a:lnTo>
                  <a:lnTo>
                    <a:pt x="1463039" y="0"/>
                  </a:lnTo>
                  <a:close/>
                </a:path>
              </a:pathLst>
            </a:custGeom>
            <a:solidFill>
              <a:srgbClr val="6FAC46"/>
            </a:solidFill>
          </p:spPr>
          <p:txBody>
            <a:bodyPr wrap="square" lIns="0" tIns="0" rIns="0" bIns="0" rtlCol="0"/>
            <a:lstStyle/>
            <a:p>
              <a:endParaRPr/>
            </a:p>
          </p:txBody>
        </p:sp>
      </p:grpSp>
      <p:sp>
        <p:nvSpPr>
          <p:cNvPr id="6" name="object 6"/>
          <p:cNvSpPr/>
          <p:nvPr/>
        </p:nvSpPr>
        <p:spPr>
          <a:xfrm>
            <a:off x="836675" y="3232404"/>
            <a:ext cx="1463040" cy="74930"/>
          </a:xfrm>
          <a:custGeom>
            <a:avLst/>
            <a:gdLst/>
            <a:ahLst/>
            <a:cxnLst/>
            <a:rect l="l" t="t" r="r" b="b"/>
            <a:pathLst>
              <a:path w="1463039" h="74929">
                <a:moveTo>
                  <a:pt x="1463039" y="0"/>
                </a:moveTo>
                <a:lnTo>
                  <a:pt x="0" y="0"/>
                </a:lnTo>
                <a:lnTo>
                  <a:pt x="0" y="74675"/>
                </a:lnTo>
                <a:lnTo>
                  <a:pt x="1463039" y="74675"/>
                </a:lnTo>
                <a:lnTo>
                  <a:pt x="1463039" y="0"/>
                </a:lnTo>
                <a:close/>
              </a:path>
            </a:pathLst>
          </a:custGeom>
          <a:solidFill>
            <a:srgbClr val="6FAC46"/>
          </a:solidFill>
        </p:spPr>
        <p:txBody>
          <a:bodyPr wrap="square" lIns="0" tIns="0" rIns="0" bIns="0" rtlCol="0"/>
          <a:lstStyle/>
          <a:p>
            <a:endParaRPr/>
          </a:p>
        </p:txBody>
      </p:sp>
      <p:sp>
        <p:nvSpPr>
          <p:cNvPr id="7" name="object 7"/>
          <p:cNvSpPr txBox="1"/>
          <p:nvPr/>
        </p:nvSpPr>
        <p:spPr>
          <a:xfrm>
            <a:off x="713095" y="3352801"/>
            <a:ext cx="1635760" cy="1120820"/>
          </a:xfrm>
          <a:prstGeom prst="rect">
            <a:avLst/>
          </a:prstGeom>
        </p:spPr>
        <p:txBody>
          <a:bodyPr vert="horz" wrap="square" lIns="0" tIns="12700" rIns="0" bIns="0" rtlCol="0">
            <a:spAutoFit/>
          </a:bodyPr>
          <a:lstStyle/>
          <a:p>
            <a:pPr marL="12065" marR="5080" algn="ctr">
              <a:lnSpc>
                <a:spcPct val="100000"/>
              </a:lnSpc>
              <a:spcBef>
                <a:spcPts val="100"/>
              </a:spcBef>
            </a:pPr>
            <a:r>
              <a:rPr lang="en-US" sz="1200" b="1" spc="-70" dirty="0">
                <a:latin typeface="Arial" panose="020B0604020202020204" pitchFamily="34" charset="0"/>
                <a:cs typeface="Arial" panose="020B0604020202020204" pitchFamily="34" charset="0"/>
              </a:rPr>
              <a:t>Reflect on the state of the economy and share solutions required to fast-track Nigeria’s Economic Recovery during  &amp; Post- Covid 19</a:t>
            </a:r>
            <a:endParaRPr sz="1200" b="1" dirty="0">
              <a:latin typeface="Arial" panose="020B0604020202020204" pitchFamily="34" charset="0"/>
              <a:cs typeface="Arial" panose="020B0604020202020204" pitchFamily="34" charset="0"/>
            </a:endParaRPr>
          </a:p>
        </p:txBody>
      </p:sp>
      <p:grpSp>
        <p:nvGrpSpPr>
          <p:cNvPr id="8" name="object 8"/>
          <p:cNvGrpSpPr/>
          <p:nvPr/>
        </p:nvGrpSpPr>
        <p:grpSpPr>
          <a:xfrm>
            <a:off x="5574791" y="4549820"/>
            <a:ext cx="1463040" cy="1061085"/>
            <a:chOff x="5574791" y="4338828"/>
            <a:chExt cx="1463040" cy="1061085"/>
          </a:xfrm>
        </p:grpSpPr>
        <p:sp>
          <p:nvSpPr>
            <p:cNvPr id="9" name="object 9"/>
            <p:cNvSpPr/>
            <p:nvPr/>
          </p:nvSpPr>
          <p:spPr>
            <a:xfrm>
              <a:off x="6013704" y="4357116"/>
              <a:ext cx="573405" cy="1042669"/>
            </a:xfrm>
            <a:custGeom>
              <a:avLst/>
              <a:gdLst/>
              <a:ahLst/>
              <a:cxnLst/>
              <a:rect l="l" t="t" r="r" b="b"/>
              <a:pathLst>
                <a:path w="573404" h="1042670">
                  <a:moveTo>
                    <a:pt x="573024" y="889254"/>
                  </a:moveTo>
                  <a:lnTo>
                    <a:pt x="550506" y="829640"/>
                  </a:lnTo>
                  <a:lnTo>
                    <a:pt x="489102" y="780961"/>
                  </a:lnTo>
                  <a:lnTo>
                    <a:pt x="446697" y="762254"/>
                  </a:lnTo>
                  <a:lnTo>
                    <a:pt x="398030" y="748131"/>
                  </a:lnTo>
                  <a:lnTo>
                    <a:pt x="344246" y="739216"/>
                  </a:lnTo>
                  <a:lnTo>
                    <a:pt x="324612" y="738162"/>
                  </a:lnTo>
                  <a:lnTo>
                    <a:pt x="324612" y="45720"/>
                  </a:lnTo>
                  <a:lnTo>
                    <a:pt x="321017" y="27914"/>
                  </a:lnTo>
                  <a:lnTo>
                    <a:pt x="311226" y="13385"/>
                  </a:lnTo>
                  <a:lnTo>
                    <a:pt x="296697" y="3594"/>
                  </a:lnTo>
                  <a:lnTo>
                    <a:pt x="278892" y="0"/>
                  </a:lnTo>
                  <a:lnTo>
                    <a:pt x="261073" y="3594"/>
                  </a:lnTo>
                  <a:lnTo>
                    <a:pt x="246545" y="13385"/>
                  </a:lnTo>
                  <a:lnTo>
                    <a:pt x="236753" y="27914"/>
                  </a:lnTo>
                  <a:lnTo>
                    <a:pt x="233172" y="45720"/>
                  </a:lnTo>
                  <a:lnTo>
                    <a:pt x="233172" y="738987"/>
                  </a:lnTo>
                  <a:lnTo>
                    <a:pt x="228765" y="739216"/>
                  </a:lnTo>
                  <a:lnTo>
                    <a:pt x="174980" y="748131"/>
                  </a:lnTo>
                  <a:lnTo>
                    <a:pt x="126314" y="762254"/>
                  </a:lnTo>
                  <a:lnTo>
                    <a:pt x="83908" y="780961"/>
                  </a:lnTo>
                  <a:lnTo>
                    <a:pt x="48920" y="803630"/>
                  </a:lnTo>
                  <a:lnTo>
                    <a:pt x="5816" y="858393"/>
                  </a:lnTo>
                  <a:lnTo>
                    <a:pt x="0" y="889254"/>
                  </a:lnTo>
                  <a:lnTo>
                    <a:pt x="5816" y="920127"/>
                  </a:lnTo>
                  <a:lnTo>
                    <a:pt x="48920" y="974890"/>
                  </a:lnTo>
                  <a:lnTo>
                    <a:pt x="83908" y="997559"/>
                  </a:lnTo>
                  <a:lnTo>
                    <a:pt x="126314" y="1016266"/>
                  </a:lnTo>
                  <a:lnTo>
                    <a:pt x="174980" y="1030389"/>
                  </a:lnTo>
                  <a:lnTo>
                    <a:pt x="228765" y="1039304"/>
                  </a:lnTo>
                  <a:lnTo>
                    <a:pt x="286512" y="1042416"/>
                  </a:lnTo>
                  <a:lnTo>
                    <a:pt x="344246" y="1039304"/>
                  </a:lnTo>
                  <a:lnTo>
                    <a:pt x="398030" y="1030389"/>
                  </a:lnTo>
                  <a:lnTo>
                    <a:pt x="446697" y="1016266"/>
                  </a:lnTo>
                  <a:lnTo>
                    <a:pt x="489102" y="997559"/>
                  </a:lnTo>
                  <a:lnTo>
                    <a:pt x="524090" y="974890"/>
                  </a:lnTo>
                  <a:lnTo>
                    <a:pt x="567194" y="920127"/>
                  </a:lnTo>
                  <a:lnTo>
                    <a:pt x="573024" y="889254"/>
                  </a:lnTo>
                  <a:close/>
                </a:path>
              </a:pathLst>
            </a:custGeom>
            <a:solidFill>
              <a:srgbClr val="538235"/>
            </a:solidFill>
          </p:spPr>
          <p:txBody>
            <a:bodyPr wrap="square" lIns="0" tIns="0" rIns="0" bIns="0" rtlCol="0"/>
            <a:lstStyle/>
            <a:p>
              <a:endParaRPr/>
            </a:p>
          </p:txBody>
        </p:sp>
        <p:sp>
          <p:nvSpPr>
            <p:cNvPr id="10" name="object 10"/>
            <p:cNvSpPr/>
            <p:nvPr/>
          </p:nvSpPr>
          <p:spPr>
            <a:xfrm>
              <a:off x="5574791" y="4338828"/>
              <a:ext cx="1463040" cy="74930"/>
            </a:xfrm>
            <a:custGeom>
              <a:avLst/>
              <a:gdLst/>
              <a:ahLst/>
              <a:cxnLst/>
              <a:rect l="l" t="t" r="r" b="b"/>
              <a:pathLst>
                <a:path w="1463040" h="74929">
                  <a:moveTo>
                    <a:pt x="1463039" y="0"/>
                  </a:moveTo>
                  <a:lnTo>
                    <a:pt x="0" y="0"/>
                  </a:lnTo>
                  <a:lnTo>
                    <a:pt x="0" y="74676"/>
                  </a:lnTo>
                  <a:lnTo>
                    <a:pt x="1463039" y="74676"/>
                  </a:lnTo>
                  <a:lnTo>
                    <a:pt x="1463039" y="0"/>
                  </a:lnTo>
                  <a:close/>
                </a:path>
              </a:pathLst>
            </a:custGeom>
            <a:solidFill>
              <a:srgbClr val="6FAC46"/>
            </a:solidFill>
          </p:spPr>
          <p:txBody>
            <a:bodyPr wrap="square" lIns="0" tIns="0" rIns="0" bIns="0" rtlCol="0"/>
            <a:lstStyle/>
            <a:p>
              <a:endParaRPr/>
            </a:p>
          </p:txBody>
        </p:sp>
      </p:grpSp>
      <p:sp>
        <p:nvSpPr>
          <p:cNvPr id="11" name="object 11"/>
          <p:cNvSpPr/>
          <p:nvPr/>
        </p:nvSpPr>
        <p:spPr>
          <a:xfrm>
            <a:off x="5186171" y="3232404"/>
            <a:ext cx="2360930" cy="74930"/>
          </a:xfrm>
          <a:custGeom>
            <a:avLst/>
            <a:gdLst/>
            <a:ahLst/>
            <a:cxnLst/>
            <a:rect l="l" t="t" r="r" b="b"/>
            <a:pathLst>
              <a:path w="2360929" h="74929">
                <a:moveTo>
                  <a:pt x="2360676" y="0"/>
                </a:moveTo>
                <a:lnTo>
                  <a:pt x="0" y="0"/>
                </a:lnTo>
                <a:lnTo>
                  <a:pt x="0" y="74675"/>
                </a:lnTo>
                <a:lnTo>
                  <a:pt x="2360676" y="74675"/>
                </a:lnTo>
                <a:lnTo>
                  <a:pt x="2360676" y="0"/>
                </a:lnTo>
                <a:close/>
              </a:path>
            </a:pathLst>
          </a:custGeom>
          <a:solidFill>
            <a:srgbClr val="6FAC46"/>
          </a:solidFill>
        </p:spPr>
        <p:txBody>
          <a:bodyPr wrap="square" lIns="0" tIns="0" rIns="0" bIns="0" rtlCol="0"/>
          <a:lstStyle/>
          <a:p>
            <a:endParaRPr/>
          </a:p>
        </p:txBody>
      </p:sp>
      <p:sp>
        <p:nvSpPr>
          <p:cNvPr id="12" name="object 12"/>
          <p:cNvSpPr txBox="1"/>
          <p:nvPr/>
        </p:nvSpPr>
        <p:spPr>
          <a:xfrm>
            <a:off x="5190363" y="3281553"/>
            <a:ext cx="2148840" cy="1318310"/>
          </a:xfrm>
          <a:prstGeom prst="rect">
            <a:avLst/>
          </a:prstGeom>
        </p:spPr>
        <p:txBody>
          <a:bodyPr vert="horz" wrap="square" lIns="0" tIns="12700" rIns="0" bIns="0" rtlCol="0">
            <a:spAutoFit/>
          </a:bodyPr>
          <a:lstStyle/>
          <a:p>
            <a:pPr marL="12700" marR="5080" indent="-635" algn="ctr">
              <a:lnSpc>
                <a:spcPct val="100000"/>
              </a:lnSpc>
              <a:spcBef>
                <a:spcPts val="100"/>
              </a:spcBef>
            </a:pPr>
            <a:r>
              <a:rPr sz="1200" b="1" spc="-110" dirty="0">
                <a:latin typeface="Arial" panose="020B0604020202020204" pitchFamily="34" charset="0"/>
                <a:cs typeface="Arial" panose="020B0604020202020204" pitchFamily="34" charset="0"/>
              </a:rPr>
              <a:t>Expose </a:t>
            </a:r>
            <a:r>
              <a:rPr lang="en-US" sz="1200" b="1" spc="-110" dirty="0">
                <a:latin typeface="Arial" panose="020B0604020202020204" pitchFamily="34" charset="0"/>
                <a:cs typeface="Arial" panose="020B0604020202020204" pitchFamily="34" charset="0"/>
              </a:rPr>
              <a:t>the </a:t>
            </a:r>
            <a:r>
              <a:rPr lang="en-US" sz="1200" b="1" spc="-70" dirty="0">
                <a:latin typeface="Arial" panose="020B0604020202020204" pitchFamily="34" charset="0"/>
                <a:cs typeface="Arial" panose="020B0604020202020204" pitchFamily="34" charset="0"/>
              </a:rPr>
              <a:t>Economic Management Team (Federal and Sub-national) </a:t>
            </a:r>
            <a:r>
              <a:rPr sz="1200" b="1" spc="-60" dirty="0">
                <a:latin typeface="Arial" panose="020B0604020202020204" pitchFamily="34" charset="0"/>
                <a:cs typeface="Arial" panose="020B0604020202020204" pitchFamily="34" charset="0"/>
              </a:rPr>
              <a:t>to  </a:t>
            </a:r>
            <a:r>
              <a:rPr lang="en-US" sz="1200" b="1" spc="-15" dirty="0">
                <a:latin typeface="Arial" panose="020B0604020202020204" pitchFamily="34" charset="0"/>
                <a:cs typeface="Arial" panose="020B0604020202020204" pitchFamily="34" charset="0"/>
              </a:rPr>
              <a:t>strategies </a:t>
            </a:r>
            <a:r>
              <a:rPr sz="1200" b="1" spc="-60" dirty="0">
                <a:latin typeface="Arial" panose="020B0604020202020204" pitchFamily="34" charset="0"/>
                <a:cs typeface="Arial" panose="020B0604020202020204" pitchFamily="34" charset="0"/>
              </a:rPr>
              <a:t>for </a:t>
            </a:r>
            <a:r>
              <a:rPr lang="en-US" sz="1200" b="1" spc="5" dirty="0">
                <a:latin typeface="Arial" panose="020B0604020202020204" pitchFamily="34" charset="0"/>
                <a:cs typeface="Arial" panose="020B0604020202020204" pitchFamily="34" charset="0"/>
              </a:rPr>
              <a:t>solving the myriads of economic development challenges facing the country</a:t>
            </a:r>
            <a:endParaRPr sz="1200" b="1" dirty="0">
              <a:latin typeface="Arial" panose="020B0604020202020204" pitchFamily="34" charset="0"/>
              <a:cs typeface="Arial" panose="020B0604020202020204" pitchFamily="34" charset="0"/>
            </a:endParaRPr>
          </a:p>
        </p:txBody>
      </p:sp>
      <p:grpSp>
        <p:nvGrpSpPr>
          <p:cNvPr id="13" name="object 13"/>
          <p:cNvGrpSpPr/>
          <p:nvPr/>
        </p:nvGrpSpPr>
        <p:grpSpPr>
          <a:xfrm>
            <a:off x="3102864" y="4549692"/>
            <a:ext cx="1461770" cy="1061085"/>
            <a:chOff x="3102864" y="4344923"/>
            <a:chExt cx="1461770" cy="1061085"/>
          </a:xfrm>
        </p:grpSpPr>
        <p:sp>
          <p:nvSpPr>
            <p:cNvPr id="14" name="object 14"/>
            <p:cNvSpPr/>
            <p:nvPr/>
          </p:nvSpPr>
          <p:spPr>
            <a:xfrm>
              <a:off x="3540252" y="4363211"/>
              <a:ext cx="574675" cy="1042669"/>
            </a:xfrm>
            <a:custGeom>
              <a:avLst/>
              <a:gdLst/>
              <a:ahLst/>
              <a:cxnLst/>
              <a:rect l="l" t="t" r="r" b="b"/>
              <a:pathLst>
                <a:path w="574675" h="1042670">
                  <a:moveTo>
                    <a:pt x="574548" y="889254"/>
                  </a:moveTo>
                  <a:lnTo>
                    <a:pt x="551967" y="829640"/>
                  </a:lnTo>
                  <a:lnTo>
                    <a:pt x="490385" y="780961"/>
                  </a:lnTo>
                  <a:lnTo>
                    <a:pt x="447865" y="762254"/>
                  </a:lnTo>
                  <a:lnTo>
                    <a:pt x="399072" y="748131"/>
                  </a:lnTo>
                  <a:lnTo>
                    <a:pt x="345147" y="739216"/>
                  </a:lnTo>
                  <a:lnTo>
                    <a:pt x="324612" y="738111"/>
                  </a:lnTo>
                  <a:lnTo>
                    <a:pt x="324612" y="45720"/>
                  </a:lnTo>
                  <a:lnTo>
                    <a:pt x="321017" y="27914"/>
                  </a:lnTo>
                  <a:lnTo>
                    <a:pt x="311226" y="13385"/>
                  </a:lnTo>
                  <a:lnTo>
                    <a:pt x="296697" y="3594"/>
                  </a:lnTo>
                  <a:lnTo>
                    <a:pt x="278892" y="0"/>
                  </a:lnTo>
                  <a:lnTo>
                    <a:pt x="261073" y="3594"/>
                  </a:lnTo>
                  <a:lnTo>
                    <a:pt x="246545" y="13385"/>
                  </a:lnTo>
                  <a:lnTo>
                    <a:pt x="236753" y="27914"/>
                  </a:lnTo>
                  <a:lnTo>
                    <a:pt x="233172" y="45720"/>
                  </a:lnTo>
                  <a:lnTo>
                    <a:pt x="233172" y="739013"/>
                  </a:lnTo>
                  <a:lnTo>
                    <a:pt x="229387" y="739216"/>
                  </a:lnTo>
                  <a:lnTo>
                    <a:pt x="175463" y="748131"/>
                  </a:lnTo>
                  <a:lnTo>
                    <a:pt x="126669" y="762254"/>
                  </a:lnTo>
                  <a:lnTo>
                    <a:pt x="84150" y="780961"/>
                  </a:lnTo>
                  <a:lnTo>
                    <a:pt x="49060" y="803630"/>
                  </a:lnTo>
                  <a:lnTo>
                    <a:pt x="5829" y="858393"/>
                  </a:lnTo>
                  <a:lnTo>
                    <a:pt x="0" y="889254"/>
                  </a:lnTo>
                  <a:lnTo>
                    <a:pt x="5829" y="920127"/>
                  </a:lnTo>
                  <a:lnTo>
                    <a:pt x="49060" y="974890"/>
                  </a:lnTo>
                  <a:lnTo>
                    <a:pt x="84150" y="997559"/>
                  </a:lnTo>
                  <a:lnTo>
                    <a:pt x="126669" y="1016266"/>
                  </a:lnTo>
                  <a:lnTo>
                    <a:pt x="175463" y="1030389"/>
                  </a:lnTo>
                  <a:lnTo>
                    <a:pt x="229387" y="1039304"/>
                  </a:lnTo>
                  <a:lnTo>
                    <a:pt x="287274" y="1042416"/>
                  </a:lnTo>
                  <a:lnTo>
                    <a:pt x="345147" y="1039304"/>
                  </a:lnTo>
                  <a:lnTo>
                    <a:pt x="399072" y="1030389"/>
                  </a:lnTo>
                  <a:lnTo>
                    <a:pt x="447865" y="1016266"/>
                  </a:lnTo>
                  <a:lnTo>
                    <a:pt x="490385" y="997559"/>
                  </a:lnTo>
                  <a:lnTo>
                    <a:pt x="525475" y="974890"/>
                  </a:lnTo>
                  <a:lnTo>
                    <a:pt x="568706" y="920127"/>
                  </a:lnTo>
                  <a:lnTo>
                    <a:pt x="574548" y="889254"/>
                  </a:lnTo>
                  <a:close/>
                </a:path>
              </a:pathLst>
            </a:custGeom>
            <a:solidFill>
              <a:srgbClr val="538235"/>
            </a:solidFill>
          </p:spPr>
          <p:txBody>
            <a:bodyPr wrap="square" lIns="0" tIns="0" rIns="0" bIns="0" rtlCol="0"/>
            <a:lstStyle/>
            <a:p>
              <a:endParaRPr/>
            </a:p>
          </p:txBody>
        </p:sp>
        <p:sp>
          <p:nvSpPr>
            <p:cNvPr id="15" name="object 15"/>
            <p:cNvSpPr/>
            <p:nvPr/>
          </p:nvSpPr>
          <p:spPr>
            <a:xfrm>
              <a:off x="3102864" y="4344923"/>
              <a:ext cx="1461770" cy="73660"/>
            </a:xfrm>
            <a:custGeom>
              <a:avLst/>
              <a:gdLst/>
              <a:ahLst/>
              <a:cxnLst/>
              <a:rect l="l" t="t" r="r" b="b"/>
              <a:pathLst>
                <a:path w="1461770" h="73660">
                  <a:moveTo>
                    <a:pt x="1461515" y="0"/>
                  </a:moveTo>
                  <a:lnTo>
                    <a:pt x="0" y="0"/>
                  </a:lnTo>
                  <a:lnTo>
                    <a:pt x="0" y="73151"/>
                  </a:lnTo>
                  <a:lnTo>
                    <a:pt x="1461515" y="73151"/>
                  </a:lnTo>
                  <a:lnTo>
                    <a:pt x="1461515" y="0"/>
                  </a:lnTo>
                  <a:close/>
                </a:path>
              </a:pathLst>
            </a:custGeom>
            <a:solidFill>
              <a:srgbClr val="6FAC46"/>
            </a:solidFill>
          </p:spPr>
          <p:txBody>
            <a:bodyPr wrap="square" lIns="0" tIns="0" rIns="0" bIns="0" rtlCol="0"/>
            <a:lstStyle/>
            <a:p>
              <a:endParaRPr/>
            </a:p>
          </p:txBody>
        </p:sp>
      </p:grpSp>
      <p:sp>
        <p:nvSpPr>
          <p:cNvPr id="16" name="object 16"/>
          <p:cNvSpPr/>
          <p:nvPr/>
        </p:nvSpPr>
        <p:spPr>
          <a:xfrm>
            <a:off x="3102864" y="3238500"/>
            <a:ext cx="1461770" cy="73660"/>
          </a:xfrm>
          <a:custGeom>
            <a:avLst/>
            <a:gdLst/>
            <a:ahLst/>
            <a:cxnLst/>
            <a:rect l="l" t="t" r="r" b="b"/>
            <a:pathLst>
              <a:path w="1461770" h="73660">
                <a:moveTo>
                  <a:pt x="1461515" y="0"/>
                </a:moveTo>
                <a:lnTo>
                  <a:pt x="0" y="0"/>
                </a:lnTo>
                <a:lnTo>
                  <a:pt x="0" y="73151"/>
                </a:lnTo>
                <a:lnTo>
                  <a:pt x="1461515" y="73151"/>
                </a:lnTo>
                <a:lnTo>
                  <a:pt x="1461515" y="0"/>
                </a:lnTo>
                <a:close/>
              </a:path>
            </a:pathLst>
          </a:custGeom>
          <a:solidFill>
            <a:srgbClr val="6FAC46"/>
          </a:solidFill>
        </p:spPr>
        <p:txBody>
          <a:bodyPr wrap="square" lIns="0" tIns="0" rIns="0" bIns="0" rtlCol="0"/>
          <a:lstStyle/>
          <a:p>
            <a:endParaRPr/>
          </a:p>
        </p:txBody>
      </p:sp>
      <p:sp>
        <p:nvSpPr>
          <p:cNvPr id="17" name="object 17"/>
          <p:cNvSpPr txBox="1"/>
          <p:nvPr/>
        </p:nvSpPr>
        <p:spPr>
          <a:xfrm>
            <a:off x="3213569" y="3429000"/>
            <a:ext cx="1273340" cy="1120820"/>
          </a:xfrm>
          <a:prstGeom prst="rect">
            <a:avLst/>
          </a:prstGeom>
        </p:spPr>
        <p:txBody>
          <a:bodyPr vert="horz" wrap="square" lIns="0" tIns="12700" rIns="0" bIns="0" rtlCol="0">
            <a:spAutoFit/>
          </a:bodyPr>
          <a:lstStyle/>
          <a:p>
            <a:pPr marL="12065" marR="5080" algn="ctr">
              <a:lnSpc>
                <a:spcPct val="100000"/>
              </a:lnSpc>
              <a:spcBef>
                <a:spcPts val="100"/>
              </a:spcBef>
            </a:pPr>
            <a:r>
              <a:rPr sz="1200" b="1" spc="-70" dirty="0">
                <a:latin typeface="Arial" panose="020B0604020202020204" pitchFamily="34" charset="0"/>
                <a:cs typeface="Arial" panose="020B0604020202020204" pitchFamily="34" charset="0"/>
              </a:rPr>
              <a:t>Transform </a:t>
            </a:r>
            <a:r>
              <a:rPr sz="1200" b="1" spc="-60" dirty="0">
                <a:latin typeface="Arial" panose="020B0604020202020204" pitchFamily="34" charset="0"/>
                <a:cs typeface="Arial" panose="020B0604020202020204" pitchFamily="34" charset="0"/>
              </a:rPr>
              <a:t>the  </a:t>
            </a:r>
            <a:r>
              <a:rPr lang="en-US" sz="1200" b="1" spc="-85" dirty="0">
                <a:latin typeface="Arial" panose="020B0604020202020204" pitchFamily="34" charset="0"/>
                <a:cs typeface="Arial" panose="020B0604020202020204" pitchFamily="34" charset="0"/>
              </a:rPr>
              <a:t>economic management view</a:t>
            </a:r>
            <a:r>
              <a:rPr sz="1200" b="1" spc="-145" dirty="0">
                <a:latin typeface="Arial" panose="020B0604020202020204" pitchFamily="34" charset="0"/>
                <a:cs typeface="Arial" panose="020B0604020202020204" pitchFamily="34" charset="0"/>
              </a:rPr>
              <a:t> </a:t>
            </a:r>
            <a:r>
              <a:rPr sz="1200" b="1" spc="-45" dirty="0">
                <a:latin typeface="Arial" panose="020B0604020202020204" pitchFamily="34" charset="0"/>
                <a:cs typeface="Arial" panose="020B0604020202020204" pitchFamily="34" charset="0"/>
              </a:rPr>
              <a:t>of </a:t>
            </a:r>
            <a:r>
              <a:rPr sz="1200" b="1" spc="-60" dirty="0">
                <a:latin typeface="Arial" panose="020B0604020202020204" pitchFamily="34" charset="0"/>
                <a:cs typeface="Arial" panose="020B0604020202020204" pitchFamily="34" charset="0"/>
              </a:rPr>
              <a:t>the</a:t>
            </a:r>
            <a:r>
              <a:rPr sz="1200" b="1" spc="-185" dirty="0">
                <a:latin typeface="Arial" panose="020B0604020202020204" pitchFamily="34" charset="0"/>
                <a:cs typeface="Arial" panose="020B0604020202020204" pitchFamily="34" charset="0"/>
              </a:rPr>
              <a:t> </a:t>
            </a:r>
            <a:r>
              <a:rPr lang="en-US" sz="1200" b="1" spc="-60" dirty="0">
                <a:latin typeface="Arial" panose="020B0604020202020204" pitchFamily="34" charset="0"/>
                <a:cs typeface="Arial" panose="020B0604020202020204" pitchFamily="34" charset="0"/>
              </a:rPr>
              <a:t> Public Sector Finance Mangers</a:t>
            </a:r>
            <a:endParaRPr sz="1200" b="1" dirty="0">
              <a:latin typeface="Arial" panose="020B0604020202020204" pitchFamily="34" charset="0"/>
              <a:cs typeface="Arial" panose="020B0604020202020204" pitchFamily="34" charset="0"/>
            </a:endParaRPr>
          </a:p>
        </p:txBody>
      </p:sp>
      <p:sp>
        <p:nvSpPr>
          <p:cNvPr id="18" name="object 18"/>
          <p:cNvSpPr/>
          <p:nvPr/>
        </p:nvSpPr>
        <p:spPr>
          <a:xfrm>
            <a:off x="830580" y="2170176"/>
            <a:ext cx="1463040" cy="74930"/>
          </a:xfrm>
          <a:custGeom>
            <a:avLst/>
            <a:gdLst/>
            <a:ahLst/>
            <a:cxnLst/>
            <a:rect l="l" t="t" r="r" b="b"/>
            <a:pathLst>
              <a:path w="1463039" h="74930">
                <a:moveTo>
                  <a:pt x="1463040" y="0"/>
                </a:moveTo>
                <a:lnTo>
                  <a:pt x="0" y="0"/>
                </a:lnTo>
                <a:lnTo>
                  <a:pt x="0" y="74675"/>
                </a:lnTo>
                <a:lnTo>
                  <a:pt x="1463040" y="74675"/>
                </a:lnTo>
                <a:lnTo>
                  <a:pt x="1463040" y="0"/>
                </a:lnTo>
                <a:close/>
              </a:path>
            </a:pathLst>
          </a:custGeom>
          <a:solidFill>
            <a:srgbClr val="5FEECD"/>
          </a:solidFill>
        </p:spPr>
        <p:txBody>
          <a:bodyPr wrap="square" lIns="0" tIns="0" rIns="0" bIns="0" rtlCol="0"/>
          <a:lstStyle/>
          <a:p>
            <a:endParaRPr/>
          </a:p>
        </p:txBody>
      </p:sp>
      <p:sp>
        <p:nvSpPr>
          <p:cNvPr id="19" name="object 19"/>
          <p:cNvSpPr/>
          <p:nvPr/>
        </p:nvSpPr>
        <p:spPr>
          <a:xfrm>
            <a:off x="839724" y="2903220"/>
            <a:ext cx="1461770" cy="74930"/>
          </a:xfrm>
          <a:custGeom>
            <a:avLst/>
            <a:gdLst/>
            <a:ahLst/>
            <a:cxnLst/>
            <a:rect l="l" t="t" r="r" b="b"/>
            <a:pathLst>
              <a:path w="1461770" h="74930">
                <a:moveTo>
                  <a:pt x="1461515" y="0"/>
                </a:moveTo>
                <a:lnTo>
                  <a:pt x="0" y="0"/>
                </a:lnTo>
                <a:lnTo>
                  <a:pt x="0" y="74675"/>
                </a:lnTo>
                <a:lnTo>
                  <a:pt x="1461515" y="74675"/>
                </a:lnTo>
                <a:lnTo>
                  <a:pt x="1461515" y="0"/>
                </a:lnTo>
                <a:close/>
              </a:path>
            </a:pathLst>
          </a:custGeom>
          <a:solidFill>
            <a:srgbClr val="5FEECD"/>
          </a:solidFill>
        </p:spPr>
        <p:txBody>
          <a:bodyPr wrap="square" lIns="0" tIns="0" rIns="0" bIns="0" rtlCol="0"/>
          <a:lstStyle/>
          <a:p>
            <a:endParaRPr/>
          </a:p>
        </p:txBody>
      </p:sp>
      <p:sp>
        <p:nvSpPr>
          <p:cNvPr id="20" name="object 20"/>
          <p:cNvSpPr txBox="1"/>
          <p:nvPr/>
        </p:nvSpPr>
        <p:spPr>
          <a:xfrm>
            <a:off x="1063548" y="2341626"/>
            <a:ext cx="983615" cy="382156"/>
          </a:xfrm>
          <a:prstGeom prst="rect">
            <a:avLst/>
          </a:prstGeom>
        </p:spPr>
        <p:txBody>
          <a:bodyPr vert="horz" wrap="square" lIns="0" tIns="12700" rIns="0" bIns="0" rtlCol="0">
            <a:spAutoFit/>
          </a:bodyPr>
          <a:lstStyle/>
          <a:p>
            <a:pPr marL="12700">
              <a:lnSpc>
                <a:spcPct val="100000"/>
              </a:lnSpc>
              <a:spcBef>
                <a:spcPts val="100"/>
              </a:spcBef>
            </a:pPr>
            <a:r>
              <a:rPr lang="en-US" sz="1200" i="1" spc="-45" dirty="0">
                <a:latin typeface="Roboto"/>
                <a:cs typeface="Roboto"/>
              </a:rPr>
              <a:t>2-</a:t>
            </a:r>
            <a:r>
              <a:rPr lang="en-US" sz="1200" i="1" spc="-20" dirty="0">
                <a:latin typeface="Roboto"/>
                <a:cs typeface="Roboto"/>
              </a:rPr>
              <a:t>Day</a:t>
            </a:r>
            <a:r>
              <a:rPr lang="en-NG" sz="1200" i="1" spc="-50" dirty="0">
                <a:latin typeface="Roboto"/>
                <a:cs typeface="Roboto"/>
              </a:rPr>
              <a:t> </a:t>
            </a:r>
            <a:r>
              <a:rPr lang="en-US" sz="1200" i="1" spc="-35" dirty="0" err="1">
                <a:latin typeface="Roboto"/>
                <a:cs typeface="Roboto"/>
              </a:rPr>
              <a:t>P</a:t>
            </a:r>
            <a:r>
              <a:rPr sz="1200" i="1" spc="-35" dirty="0" err="1">
                <a:latin typeface="Roboto"/>
                <a:cs typeface="Roboto"/>
              </a:rPr>
              <a:t>rogram</a:t>
            </a:r>
            <a:r>
              <a:rPr lang="en-US" sz="1200" i="1" spc="-35" dirty="0" err="1">
                <a:latin typeface="Roboto"/>
                <a:cs typeface="Roboto"/>
              </a:rPr>
              <a:t>me</a:t>
            </a:r>
            <a:endParaRPr sz="1200" dirty="0">
              <a:latin typeface="Roboto"/>
              <a:cs typeface="Roboto"/>
            </a:endParaRPr>
          </a:p>
        </p:txBody>
      </p:sp>
      <p:sp>
        <p:nvSpPr>
          <p:cNvPr id="21" name="object 21"/>
          <p:cNvSpPr/>
          <p:nvPr/>
        </p:nvSpPr>
        <p:spPr>
          <a:xfrm>
            <a:off x="3015995" y="2121407"/>
            <a:ext cx="1461770" cy="73660"/>
          </a:xfrm>
          <a:custGeom>
            <a:avLst/>
            <a:gdLst/>
            <a:ahLst/>
            <a:cxnLst/>
            <a:rect l="l" t="t" r="r" b="b"/>
            <a:pathLst>
              <a:path w="1461770" h="73660">
                <a:moveTo>
                  <a:pt x="1461516" y="0"/>
                </a:moveTo>
                <a:lnTo>
                  <a:pt x="0" y="0"/>
                </a:lnTo>
                <a:lnTo>
                  <a:pt x="0" y="73151"/>
                </a:lnTo>
                <a:lnTo>
                  <a:pt x="1461516" y="73151"/>
                </a:lnTo>
                <a:lnTo>
                  <a:pt x="1461516" y="0"/>
                </a:lnTo>
                <a:close/>
              </a:path>
            </a:pathLst>
          </a:custGeom>
          <a:solidFill>
            <a:srgbClr val="5FEECD"/>
          </a:solidFill>
        </p:spPr>
        <p:txBody>
          <a:bodyPr wrap="square" lIns="0" tIns="0" rIns="0" bIns="0" rtlCol="0"/>
          <a:lstStyle/>
          <a:p>
            <a:endParaRPr/>
          </a:p>
        </p:txBody>
      </p:sp>
      <p:sp>
        <p:nvSpPr>
          <p:cNvPr id="22" name="object 22"/>
          <p:cNvSpPr/>
          <p:nvPr/>
        </p:nvSpPr>
        <p:spPr>
          <a:xfrm>
            <a:off x="3025139" y="2854451"/>
            <a:ext cx="1461770" cy="73660"/>
          </a:xfrm>
          <a:custGeom>
            <a:avLst/>
            <a:gdLst/>
            <a:ahLst/>
            <a:cxnLst/>
            <a:rect l="l" t="t" r="r" b="b"/>
            <a:pathLst>
              <a:path w="1461770" h="73660">
                <a:moveTo>
                  <a:pt x="1461515" y="0"/>
                </a:moveTo>
                <a:lnTo>
                  <a:pt x="0" y="0"/>
                </a:lnTo>
                <a:lnTo>
                  <a:pt x="0" y="73151"/>
                </a:lnTo>
                <a:lnTo>
                  <a:pt x="1461515" y="73151"/>
                </a:lnTo>
                <a:lnTo>
                  <a:pt x="1461515" y="0"/>
                </a:lnTo>
                <a:close/>
              </a:path>
            </a:pathLst>
          </a:custGeom>
          <a:solidFill>
            <a:srgbClr val="5FEECD"/>
          </a:solidFill>
        </p:spPr>
        <p:txBody>
          <a:bodyPr wrap="square" lIns="0" tIns="0" rIns="0" bIns="0" rtlCol="0"/>
          <a:lstStyle/>
          <a:p>
            <a:endParaRPr/>
          </a:p>
        </p:txBody>
      </p:sp>
      <p:sp>
        <p:nvSpPr>
          <p:cNvPr id="23" name="object 23"/>
          <p:cNvSpPr txBox="1"/>
          <p:nvPr/>
        </p:nvSpPr>
        <p:spPr>
          <a:xfrm>
            <a:off x="2809301" y="2341625"/>
            <a:ext cx="1972019" cy="558486"/>
          </a:xfrm>
          <a:prstGeom prst="rect">
            <a:avLst/>
          </a:prstGeom>
        </p:spPr>
        <p:txBody>
          <a:bodyPr vert="horz" wrap="square" lIns="0" tIns="19685" rIns="0" bIns="0" rtlCol="0">
            <a:spAutoFit/>
          </a:bodyPr>
          <a:lstStyle/>
          <a:p>
            <a:pPr marL="12700" marR="5080" indent="2540">
              <a:lnSpc>
                <a:spcPts val="1430"/>
              </a:lnSpc>
              <a:spcBef>
                <a:spcPts val="155"/>
              </a:spcBef>
            </a:pPr>
            <a:r>
              <a:rPr lang="en-US" sz="1200" i="1" spc="-30" dirty="0">
                <a:latin typeface="Roboto"/>
                <a:cs typeface="Roboto"/>
              </a:rPr>
              <a:t>Facilitated </a:t>
            </a:r>
            <a:r>
              <a:rPr sz="1200" i="1" spc="-30" dirty="0">
                <a:latin typeface="Roboto"/>
                <a:cs typeface="Roboto"/>
              </a:rPr>
              <a:t>by</a:t>
            </a:r>
            <a:r>
              <a:rPr sz="1200" i="1" spc="-85" dirty="0">
                <a:latin typeface="Roboto"/>
                <a:cs typeface="Roboto"/>
              </a:rPr>
              <a:t> </a:t>
            </a:r>
            <a:r>
              <a:rPr lang="en-US" sz="1200" i="1" spc="-85" dirty="0">
                <a:latin typeface="Roboto"/>
                <a:cs typeface="Roboto"/>
              </a:rPr>
              <a:t>Renowned </a:t>
            </a:r>
            <a:r>
              <a:rPr sz="1200" i="1" spc="-25" dirty="0">
                <a:latin typeface="Roboto"/>
                <a:cs typeface="Roboto"/>
              </a:rPr>
              <a:t>Subject  </a:t>
            </a:r>
            <a:r>
              <a:rPr sz="1200" i="1" spc="-30" dirty="0">
                <a:latin typeface="Roboto"/>
                <a:cs typeface="Roboto"/>
              </a:rPr>
              <a:t>Matter</a:t>
            </a:r>
            <a:r>
              <a:rPr sz="1200" i="1" spc="-45" dirty="0">
                <a:latin typeface="Roboto"/>
                <a:cs typeface="Roboto"/>
              </a:rPr>
              <a:t> </a:t>
            </a:r>
            <a:r>
              <a:rPr sz="1200" i="1" spc="-30" dirty="0">
                <a:latin typeface="Roboto"/>
                <a:cs typeface="Roboto"/>
              </a:rPr>
              <a:t>Experts</a:t>
            </a:r>
            <a:r>
              <a:rPr lang="en-US" sz="1200" i="1" spc="-30" dirty="0">
                <a:latin typeface="Roboto"/>
                <a:cs typeface="Roboto"/>
              </a:rPr>
              <a:t> &amp; Public Sector Practitioners</a:t>
            </a:r>
            <a:endParaRPr sz="1200" dirty="0">
              <a:latin typeface="Roboto"/>
              <a:cs typeface="Roboto"/>
            </a:endParaRPr>
          </a:p>
        </p:txBody>
      </p:sp>
      <p:sp>
        <p:nvSpPr>
          <p:cNvPr id="24" name="object 24"/>
          <p:cNvSpPr/>
          <p:nvPr/>
        </p:nvSpPr>
        <p:spPr>
          <a:xfrm>
            <a:off x="5391911" y="2121407"/>
            <a:ext cx="1850389" cy="73660"/>
          </a:xfrm>
          <a:custGeom>
            <a:avLst/>
            <a:gdLst/>
            <a:ahLst/>
            <a:cxnLst/>
            <a:rect l="l" t="t" r="r" b="b"/>
            <a:pathLst>
              <a:path w="1850390" h="73660">
                <a:moveTo>
                  <a:pt x="1850136" y="0"/>
                </a:moveTo>
                <a:lnTo>
                  <a:pt x="0" y="0"/>
                </a:lnTo>
                <a:lnTo>
                  <a:pt x="0" y="73151"/>
                </a:lnTo>
                <a:lnTo>
                  <a:pt x="1850136" y="73151"/>
                </a:lnTo>
                <a:lnTo>
                  <a:pt x="1850136" y="0"/>
                </a:lnTo>
                <a:close/>
              </a:path>
            </a:pathLst>
          </a:custGeom>
          <a:solidFill>
            <a:srgbClr val="5FEECD"/>
          </a:solidFill>
        </p:spPr>
        <p:txBody>
          <a:bodyPr wrap="square" lIns="0" tIns="0" rIns="0" bIns="0" rtlCol="0"/>
          <a:lstStyle/>
          <a:p>
            <a:endParaRPr/>
          </a:p>
        </p:txBody>
      </p:sp>
      <p:sp>
        <p:nvSpPr>
          <p:cNvPr id="25" name="object 25"/>
          <p:cNvSpPr/>
          <p:nvPr/>
        </p:nvSpPr>
        <p:spPr>
          <a:xfrm>
            <a:off x="5399532" y="2854451"/>
            <a:ext cx="1851660" cy="73660"/>
          </a:xfrm>
          <a:custGeom>
            <a:avLst/>
            <a:gdLst/>
            <a:ahLst/>
            <a:cxnLst/>
            <a:rect l="l" t="t" r="r" b="b"/>
            <a:pathLst>
              <a:path w="1851659" h="73660">
                <a:moveTo>
                  <a:pt x="1851660" y="0"/>
                </a:moveTo>
                <a:lnTo>
                  <a:pt x="0" y="0"/>
                </a:lnTo>
                <a:lnTo>
                  <a:pt x="0" y="73151"/>
                </a:lnTo>
                <a:lnTo>
                  <a:pt x="1851660" y="73151"/>
                </a:lnTo>
                <a:lnTo>
                  <a:pt x="1851660" y="0"/>
                </a:lnTo>
                <a:close/>
              </a:path>
            </a:pathLst>
          </a:custGeom>
          <a:solidFill>
            <a:srgbClr val="5FEECD"/>
          </a:solidFill>
        </p:spPr>
        <p:txBody>
          <a:bodyPr wrap="square" lIns="0" tIns="0" rIns="0" bIns="0" rtlCol="0"/>
          <a:lstStyle/>
          <a:p>
            <a:endParaRPr/>
          </a:p>
        </p:txBody>
      </p:sp>
      <p:sp>
        <p:nvSpPr>
          <p:cNvPr id="26" name="object 26"/>
          <p:cNvSpPr txBox="1"/>
          <p:nvPr/>
        </p:nvSpPr>
        <p:spPr>
          <a:xfrm>
            <a:off x="5481320" y="2183638"/>
            <a:ext cx="1643380" cy="573405"/>
          </a:xfrm>
          <a:prstGeom prst="rect">
            <a:avLst/>
          </a:prstGeom>
        </p:spPr>
        <p:txBody>
          <a:bodyPr vert="horz" wrap="square" lIns="0" tIns="12700" rIns="0" bIns="0" rtlCol="0">
            <a:spAutoFit/>
          </a:bodyPr>
          <a:lstStyle/>
          <a:p>
            <a:pPr marL="12700" marR="5080" indent="635" algn="ctr">
              <a:lnSpc>
                <a:spcPct val="100000"/>
              </a:lnSpc>
              <a:spcBef>
                <a:spcPts val="100"/>
              </a:spcBef>
            </a:pPr>
            <a:r>
              <a:rPr sz="1200" i="1" spc="-35" dirty="0">
                <a:latin typeface="Roboto"/>
                <a:cs typeface="Roboto"/>
              </a:rPr>
              <a:t>Blended </a:t>
            </a:r>
            <a:r>
              <a:rPr sz="1200" i="1" spc="-20" dirty="0">
                <a:latin typeface="Roboto"/>
                <a:cs typeface="Roboto"/>
              </a:rPr>
              <a:t>approach </a:t>
            </a:r>
            <a:r>
              <a:rPr sz="1200" i="1" spc="-15" dirty="0">
                <a:latin typeface="Roboto"/>
                <a:cs typeface="Roboto"/>
              </a:rPr>
              <a:t>to  </a:t>
            </a:r>
            <a:r>
              <a:rPr sz="1200" i="1" spc="-20" dirty="0">
                <a:latin typeface="Roboto"/>
                <a:cs typeface="Roboto"/>
              </a:rPr>
              <a:t>action </a:t>
            </a:r>
            <a:r>
              <a:rPr sz="1200" i="1" spc="-35" dirty="0">
                <a:latin typeface="Roboto"/>
                <a:cs typeface="Roboto"/>
              </a:rPr>
              <a:t>learning </a:t>
            </a:r>
            <a:r>
              <a:rPr sz="1200" i="1" spc="-20" dirty="0">
                <a:latin typeface="Roboto"/>
                <a:cs typeface="Roboto"/>
              </a:rPr>
              <a:t>with</a:t>
            </a:r>
            <a:r>
              <a:rPr sz="1200" i="1" spc="-60" dirty="0">
                <a:latin typeface="Roboto"/>
                <a:cs typeface="Roboto"/>
              </a:rPr>
              <a:t> </a:t>
            </a:r>
            <a:r>
              <a:rPr sz="1200" i="1" spc="-20" dirty="0">
                <a:latin typeface="Roboto"/>
                <a:cs typeface="Roboto"/>
              </a:rPr>
              <a:t>case  </a:t>
            </a:r>
            <a:r>
              <a:rPr sz="1200" i="1" spc="-25" dirty="0">
                <a:latin typeface="Roboto"/>
                <a:cs typeface="Roboto"/>
              </a:rPr>
              <a:t>studies </a:t>
            </a:r>
            <a:r>
              <a:rPr sz="1200" i="1" spc="-15" dirty="0">
                <a:latin typeface="Roboto"/>
                <a:cs typeface="Roboto"/>
              </a:rPr>
              <a:t>and</a:t>
            </a:r>
            <a:r>
              <a:rPr sz="1200" i="1" spc="-70" dirty="0">
                <a:latin typeface="Roboto"/>
                <a:cs typeface="Roboto"/>
              </a:rPr>
              <a:t> </a:t>
            </a:r>
            <a:r>
              <a:rPr sz="1200" i="1" spc="-25" dirty="0">
                <a:latin typeface="Roboto"/>
                <a:cs typeface="Roboto"/>
              </a:rPr>
              <a:t>simulations</a:t>
            </a:r>
            <a:endParaRPr sz="1200" dirty="0">
              <a:latin typeface="Roboto"/>
              <a:cs typeface="Roboto"/>
            </a:endParaRPr>
          </a:p>
        </p:txBody>
      </p:sp>
      <p:sp>
        <p:nvSpPr>
          <p:cNvPr id="27" name="object 27"/>
          <p:cNvSpPr/>
          <p:nvPr/>
        </p:nvSpPr>
        <p:spPr>
          <a:xfrm>
            <a:off x="8558783" y="2057400"/>
            <a:ext cx="3230879" cy="2753868"/>
          </a:xfrm>
          <a:prstGeom prst="rect">
            <a:avLst/>
          </a:prstGeom>
          <a:blipFill>
            <a:blip r:embed="rId2" cstate="print"/>
            <a:stretch>
              <a:fillRect/>
            </a:stretch>
          </a:blipFill>
        </p:spPr>
        <p:txBody>
          <a:bodyPr wrap="square" lIns="0" tIns="0" rIns="0" bIns="0" rtlCol="0"/>
          <a:lstStyle/>
          <a:p>
            <a:endParaRPr/>
          </a:p>
        </p:txBody>
      </p:sp>
      <p:sp>
        <p:nvSpPr>
          <p:cNvPr id="29" name="object 29"/>
          <p:cNvSpPr txBox="1"/>
          <p:nvPr/>
        </p:nvSpPr>
        <p:spPr>
          <a:xfrm>
            <a:off x="6216396" y="6593001"/>
            <a:ext cx="162560" cy="202565"/>
          </a:xfrm>
          <a:prstGeom prst="rect">
            <a:avLst/>
          </a:prstGeom>
        </p:spPr>
        <p:txBody>
          <a:bodyPr vert="horz" wrap="square" lIns="0" tIns="18415" rIns="0" bIns="0" rtlCol="0">
            <a:spAutoFit/>
          </a:bodyPr>
          <a:lstStyle/>
          <a:p>
            <a:pPr marL="38100">
              <a:lnSpc>
                <a:spcPct val="100000"/>
              </a:lnSpc>
              <a:spcBef>
                <a:spcPts val="145"/>
              </a:spcBef>
            </a:pPr>
            <a:fld id="{81D60167-4931-47E6-BA6A-407CBD079E47}" type="slidenum">
              <a:rPr sz="1000" b="1" spc="110" dirty="0">
                <a:solidFill>
                  <a:srgbClr val="888888"/>
                </a:solidFill>
                <a:latin typeface="Arial"/>
                <a:cs typeface="Arial"/>
              </a:rPr>
              <a:t>5</a:t>
            </a:fld>
            <a:endParaRPr sz="1000">
              <a:latin typeface="Arial"/>
              <a:cs typeface="Arial"/>
            </a:endParaRPr>
          </a:p>
        </p:txBody>
      </p:sp>
      <p:sp>
        <p:nvSpPr>
          <p:cNvPr id="36" name="Title 1">
            <a:extLst>
              <a:ext uri="{FF2B5EF4-FFF2-40B4-BE49-F238E27FC236}">
                <a16:creationId xmlns:a16="http://schemas.microsoft.com/office/drawing/2014/main" id="{95BD2430-C8E7-46AD-9B1A-89033A8ACAD9}"/>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Solution (1/2)</a:t>
            </a:r>
          </a:p>
        </p:txBody>
      </p:sp>
      <p:sp>
        <p:nvSpPr>
          <p:cNvPr id="37" name="TextBox 22">
            <a:extLst>
              <a:ext uri="{FF2B5EF4-FFF2-40B4-BE49-F238E27FC236}">
                <a16:creationId xmlns:a16="http://schemas.microsoft.com/office/drawing/2014/main" id="{735E8360-7C65-4888-B6F5-C123C816EC48}"/>
              </a:ext>
            </a:extLst>
          </p:cNvPr>
          <p:cNvSpPr txBox="1">
            <a:spLocks noChangeArrowheads="1"/>
          </p:cNvSpPr>
          <p:nvPr/>
        </p:nvSpPr>
        <p:spPr bwMode="auto">
          <a:xfrm>
            <a:off x="713095" y="136525"/>
            <a:ext cx="7668905"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&amp; Economic  Development</a:t>
            </a:r>
          </a:p>
        </p:txBody>
      </p:sp>
      <p:sp>
        <p:nvSpPr>
          <p:cNvPr id="28" name="TextBox 27"/>
          <p:cNvSpPr txBox="1"/>
          <p:nvPr/>
        </p:nvSpPr>
        <p:spPr>
          <a:xfrm>
            <a:off x="779418" y="1397745"/>
            <a:ext cx="4001901" cy="523220"/>
          </a:xfrm>
          <a:prstGeom prst="rect">
            <a:avLst/>
          </a:prstGeom>
          <a:noFill/>
        </p:spPr>
        <p:txBody>
          <a:bodyPr wrap="square" rtlCol="0">
            <a:spAutoFit/>
          </a:bodyPr>
          <a:lstStyle/>
          <a:p>
            <a:pPr algn="just"/>
            <a:r>
              <a:rPr lang="en-US" sz="2800" u="sng" dirty="0">
                <a:solidFill>
                  <a:schemeClr val="accent1"/>
                </a:solidFill>
                <a:effectLst>
                  <a:outerShdw blurRad="38100" dist="38100" dir="2700000" algn="tl">
                    <a:srgbClr val="000000">
                      <a:alpha val="43137"/>
                    </a:srgbClr>
                  </a:outerShdw>
                </a:effectLst>
                <a:latin typeface="Roboto"/>
              </a:rPr>
              <a:t>Approach/Methodology</a:t>
            </a:r>
            <a:r>
              <a:rPr lang="en-US" dirty="0">
                <a:latin typeface="Roboto"/>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39724" y="1947672"/>
            <a:ext cx="3822700" cy="306493"/>
          </a:xfrm>
          <a:prstGeom prst="rect">
            <a:avLst/>
          </a:prstGeom>
          <a:solidFill>
            <a:srgbClr val="D12B11"/>
          </a:solidFill>
        </p:spPr>
        <p:txBody>
          <a:bodyPr vert="horz" wrap="square" lIns="0" tIns="29209" rIns="0" bIns="0" rtlCol="0">
            <a:spAutoFit/>
          </a:bodyPr>
          <a:lstStyle/>
          <a:p>
            <a:pPr marL="91440">
              <a:lnSpc>
                <a:spcPct val="100000"/>
              </a:lnSpc>
              <a:spcBef>
                <a:spcPts val="229"/>
              </a:spcBef>
            </a:pPr>
            <a:r>
              <a:rPr sz="1800" b="1" spc="110" dirty="0">
                <a:solidFill>
                  <a:srgbClr val="FFFFFF"/>
                </a:solidFill>
                <a:latin typeface="Arial"/>
                <a:cs typeface="Arial"/>
              </a:rPr>
              <a:t>Program</a:t>
            </a:r>
            <a:r>
              <a:rPr sz="1800" b="1" spc="-140" dirty="0">
                <a:solidFill>
                  <a:srgbClr val="FFFFFF"/>
                </a:solidFill>
                <a:latin typeface="Arial"/>
                <a:cs typeface="Arial"/>
              </a:rPr>
              <a:t> </a:t>
            </a:r>
            <a:r>
              <a:rPr lang="en-US" sz="1800" b="1" spc="-140" dirty="0">
                <a:solidFill>
                  <a:srgbClr val="FFFFFF"/>
                </a:solidFill>
                <a:latin typeface="Arial"/>
                <a:cs typeface="Arial"/>
              </a:rPr>
              <a:t>Deliverables/ </a:t>
            </a:r>
            <a:r>
              <a:rPr sz="1800" b="1" spc="105" dirty="0">
                <a:solidFill>
                  <a:srgbClr val="FFFFFF"/>
                </a:solidFill>
                <a:latin typeface="Arial"/>
                <a:cs typeface="Arial"/>
              </a:rPr>
              <a:t>Outcomes</a:t>
            </a:r>
            <a:endParaRPr sz="1800" dirty="0">
              <a:latin typeface="Arial"/>
              <a:cs typeface="Arial"/>
            </a:endParaRPr>
          </a:p>
        </p:txBody>
      </p:sp>
      <p:sp>
        <p:nvSpPr>
          <p:cNvPr id="8" name="object 8"/>
          <p:cNvSpPr txBox="1"/>
          <p:nvPr/>
        </p:nvSpPr>
        <p:spPr>
          <a:xfrm>
            <a:off x="924255" y="2593975"/>
            <a:ext cx="2542540" cy="382156"/>
          </a:xfrm>
          <a:prstGeom prst="rect">
            <a:avLst/>
          </a:prstGeom>
        </p:spPr>
        <p:txBody>
          <a:bodyPr vert="horz" wrap="square" lIns="0" tIns="12700" rIns="0" bIns="0" rtlCol="0">
            <a:spAutoFit/>
          </a:bodyPr>
          <a:lstStyle/>
          <a:p>
            <a:pPr marL="12700">
              <a:lnSpc>
                <a:spcPct val="100000"/>
              </a:lnSpc>
              <a:spcBef>
                <a:spcPts val="100"/>
              </a:spcBef>
            </a:pPr>
            <a:r>
              <a:rPr lang="en-US" sz="1200" i="1" spc="-20" dirty="0">
                <a:latin typeface="Roboto"/>
                <a:cs typeface="Roboto"/>
              </a:rPr>
              <a:t>The Conference is expected to deliver the following outcomes:</a:t>
            </a:r>
            <a:r>
              <a:rPr lang="en-US" sz="1200" i="1" spc="-30" dirty="0">
                <a:latin typeface="Roboto"/>
                <a:cs typeface="Roboto"/>
              </a:rPr>
              <a:t>:</a:t>
            </a:r>
            <a:endParaRPr sz="1200" dirty="0">
              <a:latin typeface="Roboto"/>
              <a:cs typeface="Roboto"/>
            </a:endParaRPr>
          </a:p>
        </p:txBody>
      </p:sp>
      <p:sp>
        <p:nvSpPr>
          <p:cNvPr id="9" name="object 9"/>
          <p:cNvSpPr txBox="1"/>
          <p:nvPr/>
        </p:nvSpPr>
        <p:spPr>
          <a:xfrm>
            <a:off x="924255" y="2959734"/>
            <a:ext cx="3568700" cy="2392963"/>
          </a:xfrm>
          <a:prstGeom prst="rect">
            <a:avLst/>
          </a:prstGeom>
        </p:spPr>
        <p:txBody>
          <a:bodyPr vert="horz" wrap="square" lIns="0" tIns="12700" rIns="0" bIns="0" rtlCol="0">
            <a:spAutoFit/>
          </a:bodyPr>
          <a:lstStyle/>
          <a:p>
            <a:pPr marL="184785" marR="341630" indent="-172720">
              <a:lnSpc>
                <a:spcPct val="100000"/>
              </a:lnSpc>
              <a:spcBef>
                <a:spcPts val="100"/>
              </a:spcBef>
              <a:buFont typeface="Wingdings"/>
              <a:buChar char=""/>
              <a:tabLst>
                <a:tab pos="185420" algn="l"/>
              </a:tabLst>
            </a:pPr>
            <a:r>
              <a:rPr lang="en-US" sz="1200" i="1" spc="-5" dirty="0">
                <a:latin typeface="Roboto"/>
                <a:cs typeface="Roboto"/>
              </a:rPr>
              <a:t>Key strategies to Improve Accountability and Transparency in Government.</a:t>
            </a:r>
            <a:endParaRPr sz="1200" dirty="0">
              <a:latin typeface="Roboto"/>
              <a:cs typeface="Roboto"/>
            </a:endParaRPr>
          </a:p>
          <a:p>
            <a:pPr>
              <a:lnSpc>
                <a:spcPct val="100000"/>
              </a:lnSpc>
              <a:spcBef>
                <a:spcPts val="55"/>
              </a:spcBef>
              <a:buFont typeface="Wingdings"/>
              <a:buChar char=""/>
            </a:pPr>
            <a:endParaRPr sz="1050" dirty="0">
              <a:latin typeface="Roboto"/>
              <a:cs typeface="Roboto"/>
            </a:endParaRPr>
          </a:p>
          <a:p>
            <a:pPr marL="184785" marR="219710" indent="-172720">
              <a:lnSpc>
                <a:spcPct val="100000"/>
              </a:lnSpc>
              <a:buFont typeface="Wingdings"/>
              <a:buChar char=""/>
              <a:tabLst>
                <a:tab pos="185420" algn="l"/>
              </a:tabLst>
            </a:pPr>
            <a:r>
              <a:rPr lang="en-US" sz="1200" i="1" spc="-25" dirty="0">
                <a:latin typeface="Roboto"/>
                <a:cs typeface="Roboto"/>
              </a:rPr>
              <a:t>Understanding global best practices in minimising financial waste and leakages in Government.</a:t>
            </a:r>
            <a:endParaRPr sz="1200" dirty="0">
              <a:latin typeface="Roboto"/>
              <a:cs typeface="Roboto"/>
            </a:endParaRPr>
          </a:p>
          <a:p>
            <a:pPr>
              <a:lnSpc>
                <a:spcPct val="100000"/>
              </a:lnSpc>
              <a:spcBef>
                <a:spcPts val="55"/>
              </a:spcBef>
              <a:buFont typeface="Wingdings"/>
              <a:buChar char=""/>
            </a:pPr>
            <a:endParaRPr sz="1050" dirty="0">
              <a:latin typeface="Roboto"/>
              <a:cs typeface="Roboto"/>
            </a:endParaRPr>
          </a:p>
          <a:p>
            <a:pPr marL="184785" marR="5080" indent="-172720">
              <a:lnSpc>
                <a:spcPct val="100000"/>
              </a:lnSpc>
              <a:buFont typeface="Wingdings"/>
              <a:buChar char=""/>
              <a:tabLst>
                <a:tab pos="185420" algn="l"/>
              </a:tabLst>
            </a:pPr>
            <a:r>
              <a:rPr lang="en-US" sz="1200" i="1" spc="-25" dirty="0">
                <a:latin typeface="Roboto"/>
                <a:cs typeface="Roboto"/>
              </a:rPr>
              <a:t>Strategies required to enhance Internally Generated Revenue (IGR).</a:t>
            </a:r>
          </a:p>
          <a:p>
            <a:pPr marL="184785" marR="5080" indent="-172720">
              <a:lnSpc>
                <a:spcPct val="100000"/>
              </a:lnSpc>
              <a:buFont typeface="Wingdings"/>
              <a:buChar char=""/>
              <a:tabLst>
                <a:tab pos="185420" algn="l"/>
              </a:tabLst>
            </a:pPr>
            <a:r>
              <a:rPr lang="en-US" sz="1200" dirty="0">
                <a:latin typeface="Roboto"/>
                <a:cs typeface="Roboto"/>
              </a:rPr>
              <a:t>Strategies for sustaining the gains of States Fiscal Transparency Accountability Sustainability </a:t>
            </a:r>
            <a:r>
              <a:rPr lang="en-US" sz="1200" dirty="0" err="1">
                <a:latin typeface="Roboto"/>
                <a:cs typeface="Roboto"/>
              </a:rPr>
              <a:t>Programme</a:t>
            </a:r>
            <a:r>
              <a:rPr lang="en-US" sz="1200" dirty="0">
                <a:latin typeface="Roboto"/>
                <a:cs typeface="Roboto"/>
              </a:rPr>
              <a:t> (SFTAS)</a:t>
            </a:r>
          </a:p>
          <a:p>
            <a:pPr marL="184785" marR="5080" indent="-172720">
              <a:lnSpc>
                <a:spcPct val="100000"/>
              </a:lnSpc>
              <a:buFont typeface="Wingdings"/>
              <a:buChar char=""/>
              <a:tabLst>
                <a:tab pos="185420" algn="l"/>
              </a:tabLst>
            </a:pPr>
            <a:r>
              <a:rPr lang="en-US" sz="1200" dirty="0">
                <a:latin typeface="Roboto"/>
                <a:cs typeface="Roboto"/>
              </a:rPr>
              <a:t>Collaborative strategies for promoting internal security in Nigeria.</a:t>
            </a:r>
            <a:endParaRPr sz="1200" dirty="0">
              <a:latin typeface="Roboto"/>
              <a:cs typeface="Roboto"/>
            </a:endParaRPr>
          </a:p>
        </p:txBody>
      </p:sp>
      <p:sp>
        <p:nvSpPr>
          <p:cNvPr id="10" name="object 10"/>
          <p:cNvSpPr txBox="1"/>
          <p:nvPr/>
        </p:nvSpPr>
        <p:spPr>
          <a:xfrm>
            <a:off x="924255" y="5624912"/>
            <a:ext cx="3526790" cy="566822"/>
          </a:xfrm>
          <a:prstGeom prst="rect">
            <a:avLst/>
          </a:prstGeom>
        </p:spPr>
        <p:txBody>
          <a:bodyPr vert="horz" wrap="square" lIns="0" tIns="12700" rIns="0" bIns="0" rtlCol="0">
            <a:spAutoFit/>
          </a:bodyPr>
          <a:lstStyle/>
          <a:p>
            <a:pPr marL="183515" marR="5080" indent="-171450">
              <a:lnSpc>
                <a:spcPct val="100000"/>
              </a:lnSpc>
              <a:spcBef>
                <a:spcPts val="100"/>
              </a:spcBef>
              <a:buFont typeface="Wingdings" panose="05000000000000000000" pitchFamily="2" charset="2"/>
              <a:buChar char="§"/>
              <a:tabLst>
                <a:tab pos="185420" algn="l"/>
              </a:tabLst>
            </a:pPr>
            <a:r>
              <a:rPr lang="en-US" sz="1200" i="1" spc="-30" dirty="0">
                <a:latin typeface="Roboto"/>
                <a:cs typeface="Roboto"/>
              </a:rPr>
              <a:t>In</a:t>
            </a:r>
            <a:r>
              <a:rPr sz="1200" i="1" spc="-30" dirty="0">
                <a:latin typeface="Roboto"/>
                <a:cs typeface="Roboto"/>
              </a:rPr>
              <a:t>novative methodologies </a:t>
            </a:r>
            <a:r>
              <a:rPr lang="en-US" sz="1200" i="1" spc="-30" dirty="0">
                <a:latin typeface="Roboto"/>
                <a:cs typeface="Roboto"/>
              </a:rPr>
              <a:t> for </a:t>
            </a:r>
            <a:r>
              <a:rPr sz="1200" i="1" spc="-30" dirty="0">
                <a:latin typeface="Roboto"/>
                <a:cs typeface="Roboto"/>
              </a:rPr>
              <a:t>identify</a:t>
            </a:r>
            <a:r>
              <a:rPr lang="en-US" sz="1200" i="1" spc="-30" dirty="0">
                <a:latin typeface="Roboto"/>
                <a:cs typeface="Roboto"/>
              </a:rPr>
              <a:t>ing </a:t>
            </a:r>
            <a:r>
              <a:rPr sz="1200" i="1" spc="-30" dirty="0">
                <a:latin typeface="Roboto"/>
                <a:cs typeface="Roboto"/>
              </a:rPr>
              <a:t> </a:t>
            </a:r>
            <a:r>
              <a:rPr sz="1200" i="1" spc="-15" dirty="0">
                <a:latin typeface="Roboto"/>
                <a:cs typeface="Roboto"/>
              </a:rPr>
              <a:t>and </a:t>
            </a:r>
            <a:r>
              <a:rPr sz="1200" i="1" spc="-30" dirty="0">
                <a:latin typeface="Roboto"/>
                <a:cs typeface="Roboto"/>
              </a:rPr>
              <a:t>execut</a:t>
            </a:r>
            <a:r>
              <a:rPr lang="en-US" sz="1200" i="1" spc="-30" dirty="0">
                <a:latin typeface="Roboto"/>
                <a:cs typeface="Roboto"/>
              </a:rPr>
              <a:t>ing</a:t>
            </a:r>
            <a:r>
              <a:rPr sz="1200" i="1" spc="-30" dirty="0">
                <a:latin typeface="Roboto"/>
                <a:cs typeface="Roboto"/>
              </a:rPr>
              <a:t> </a:t>
            </a:r>
            <a:r>
              <a:rPr sz="1200" i="1" spc="-25" dirty="0">
                <a:latin typeface="Roboto"/>
                <a:cs typeface="Roboto"/>
              </a:rPr>
              <a:t>new </a:t>
            </a:r>
            <a:r>
              <a:rPr sz="1200" i="1" spc="-30" dirty="0">
                <a:latin typeface="Roboto"/>
                <a:cs typeface="Roboto"/>
              </a:rPr>
              <a:t>opportunities </a:t>
            </a:r>
            <a:r>
              <a:rPr sz="1200" i="1" spc="-35" dirty="0">
                <a:latin typeface="Roboto"/>
                <a:cs typeface="Roboto"/>
              </a:rPr>
              <a:t>for  </a:t>
            </a:r>
            <a:r>
              <a:rPr sz="1200" i="1" spc="-30" dirty="0">
                <a:latin typeface="Roboto"/>
                <a:cs typeface="Roboto"/>
              </a:rPr>
              <a:t>value</a:t>
            </a:r>
            <a:r>
              <a:rPr sz="1200" i="1" spc="-15" dirty="0">
                <a:latin typeface="Roboto"/>
                <a:cs typeface="Roboto"/>
              </a:rPr>
              <a:t> </a:t>
            </a:r>
            <a:r>
              <a:rPr sz="1200" i="1" spc="-25" dirty="0">
                <a:latin typeface="Roboto"/>
                <a:cs typeface="Roboto"/>
              </a:rPr>
              <a:t>creation</a:t>
            </a:r>
            <a:r>
              <a:rPr lang="en-US" sz="1200" i="1" spc="-25" dirty="0">
                <a:latin typeface="Roboto"/>
                <a:cs typeface="Roboto"/>
              </a:rPr>
              <a:t> in Government</a:t>
            </a:r>
            <a:endParaRPr sz="1200" dirty="0">
              <a:latin typeface="Roboto"/>
              <a:cs typeface="Roboto"/>
            </a:endParaRPr>
          </a:p>
        </p:txBody>
      </p:sp>
      <p:sp>
        <p:nvSpPr>
          <p:cNvPr id="11" name="object 11"/>
          <p:cNvSpPr/>
          <p:nvPr/>
        </p:nvSpPr>
        <p:spPr>
          <a:xfrm>
            <a:off x="8560307" y="2171700"/>
            <a:ext cx="2953511" cy="2514600"/>
          </a:xfrm>
          <a:prstGeom prst="rect">
            <a:avLst/>
          </a:prstGeom>
          <a:blipFill>
            <a:blip r:embed="rId2" cstate="print"/>
            <a:stretch>
              <a:fillRect/>
            </a:stretch>
          </a:blipFill>
        </p:spPr>
        <p:txBody>
          <a:bodyPr wrap="square" lIns="0" tIns="0" rIns="0" bIns="0" rtlCol="0"/>
          <a:lstStyle/>
          <a:p>
            <a:endParaRPr/>
          </a:p>
        </p:txBody>
      </p:sp>
      <p:sp>
        <p:nvSpPr>
          <p:cNvPr id="12" name="object 12"/>
          <p:cNvSpPr txBox="1"/>
          <p:nvPr/>
        </p:nvSpPr>
        <p:spPr>
          <a:xfrm>
            <a:off x="6216396" y="6593001"/>
            <a:ext cx="162560" cy="202565"/>
          </a:xfrm>
          <a:prstGeom prst="rect">
            <a:avLst/>
          </a:prstGeom>
        </p:spPr>
        <p:txBody>
          <a:bodyPr vert="horz" wrap="square" lIns="0" tIns="18415" rIns="0" bIns="0" rtlCol="0">
            <a:spAutoFit/>
          </a:bodyPr>
          <a:lstStyle/>
          <a:p>
            <a:pPr marL="38100">
              <a:lnSpc>
                <a:spcPct val="100000"/>
              </a:lnSpc>
              <a:spcBef>
                <a:spcPts val="145"/>
              </a:spcBef>
            </a:pPr>
            <a:fld id="{81D60167-4931-47E6-BA6A-407CBD079E47}" type="slidenum">
              <a:rPr sz="1000" b="1" spc="110" dirty="0">
                <a:solidFill>
                  <a:srgbClr val="888888"/>
                </a:solidFill>
                <a:latin typeface="Arial"/>
                <a:cs typeface="Arial"/>
              </a:rPr>
              <a:t>6</a:t>
            </a:fld>
            <a:endParaRPr sz="1000">
              <a:latin typeface="Arial"/>
              <a:cs typeface="Arial"/>
            </a:endParaRPr>
          </a:p>
        </p:txBody>
      </p:sp>
      <p:sp>
        <p:nvSpPr>
          <p:cNvPr id="13" name="TextBox 22">
            <a:extLst>
              <a:ext uri="{FF2B5EF4-FFF2-40B4-BE49-F238E27FC236}">
                <a16:creationId xmlns:a16="http://schemas.microsoft.com/office/drawing/2014/main" id="{B5D38542-3057-417E-99CA-6204FE219DBA}"/>
              </a:ext>
            </a:extLst>
          </p:cNvPr>
          <p:cNvSpPr txBox="1">
            <a:spLocks noChangeArrowheads="1"/>
          </p:cNvSpPr>
          <p:nvPr/>
        </p:nvSpPr>
        <p:spPr bwMode="auto">
          <a:xfrm>
            <a:off x="713095" y="136525"/>
            <a:ext cx="6985136"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&amp; Economic  Development</a:t>
            </a:r>
          </a:p>
        </p:txBody>
      </p:sp>
      <p:sp>
        <p:nvSpPr>
          <p:cNvPr id="16" name="Title 1">
            <a:extLst>
              <a:ext uri="{FF2B5EF4-FFF2-40B4-BE49-F238E27FC236}">
                <a16:creationId xmlns:a16="http://schemas.microsoft.com/office/drawing/2014/main" id="{C3A61C57-FF80-44F5-9081-A5715DF45905}"/>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Solution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3993080406"/>
              </p:ext>
            </p:extLst>
          </p:nvPr>
        </p:nvGraphicFramePr>
        <p:xfrm>
          <a:off x="835344" y="1209362"/>
          <a:ext cx="10521311" cy="5913055"/>
        </p:xfrm>
        <a:graphic>
          <a:graphicData uri="http://schemas.openxmlformats.org/drawingml/2006/table">
            <a:tbl>
              <a:tblPr firstRow="1" bandRow="1">
                <a:tableStyleId>{2D5ABB26-0587-4C30-8999-92F81FD0307C}</a:tableStyleId>
              </a:tblPr>
              <a:tblGrid>
                <a:gridCol w="567055">
                  <a:extLst>
                    <a:ext uri="{9D8B030D-6E8A-4147-A177-3AD203B41FA5}">
                      <a16:colId xmlns:a16="http://schemas.microsoft.com/office/drawing/2014/main" val="20000"/>
                    </a:ext>
                  </a:extLst>
                </a:gridCol>
                <a:gridCol w="2309495">
                  <a:extLst>
                    <a:ext uri="{9D8B030D-6E8A-4147-A177-3AD203B41FA5}">
                      <a16:colId xmlns:a16="http://schemas.microsoft.com/office/drawing/2014/main" val="20001"/>
                    </a:ext>
                  </a:extLst>
                </a:gridCol>
                <a:gridCol w="5217159">
                  <a:extLst>
                    <a:ext uri="{9D8B030D-6E8A-4147-A177-3AD203B41FA5}">
                      <a16:colId xmlns:a16="http://schemas.microsoft.com/office/drawing/2014/main" val="20002"/>
                    </a:ext>
                  </a:extLst>
                </a:gridCol>
                <a:gridCol w="2427602">
                  <a:extLst>
                    <a:ext uri="{9D8B030D-6E8A-4147-A177-3AD203B41FA5}">
                      <a16:colId xmlns:a16="http://schemas.microsoft.com/office/drawing/2014/main" val="20003"/>
                    </a:ext>
                  </a:extLst>
                </a:gridCol>
              </a:tblGrid>
              <a:tr h="777175">
                <a:tc>
                  <a:txBody>
                    <a:bodyPr/>
                    <a:lstStyle/>
                    <a:p>
                      <a:pPr marL="81280">
                        <a:lnSpc>
                          <a:spcPct val="100000"/>
                        </a:lnSpc>
                        <a:spcBef>
                          <a:spcPts val="1445"/>
                        </a:spcBef>
                      </a:pPr>
                      <a:r>
                        <a:rPr sz="1400" b="1" spc="40" dirty="0">
                          <a:solidFill>
                            <a:srgbClr val="FFFFFF"/>
                          </a:solidFill>
                          <a:latin typeface="Arial"/>
                          <a:cs typeface="Arial"/>
                        </a:rPr>
                        <a:t>S/N</a:t>
                      </a:r>
                      <a:endParaRPr sz="1400" dirty="0">
                        <a:latin typeface="Arial"/>
                        <a:cs typeface="Arial"/>
                      </a:endParaRPr>
                    </a:p>
                  </a:txBody>
                  <a:tcPr marL="0" marR="0" marT="183515" marB="0">
                    <a:lnT w="28575">
                      <a:solidFill>
                        <a:srgbClr val="000000"/>
                      </a:solidFill>
                      <a:prstDash val="solid"/>
                    </a:lnT>
                    <a:lnB w="28575">
                      <a:solidFill>
                        <a:srgbClr val="000000"/>
                      </a:solidFill>
                      <a:prstDash val="solid"/>
                    </a:lnB>
                    <a:solidFill>
                      <a:srgbClr val="0D0D0D"/>
                    </a:solidFill>
                  </a:tcPr>
                </a:tc>
                <a:tc>
                  <a:txBody>
                    <a:bodyPr/>
                    <a:lstStyle/>
                    <a:p>
                      <a:pPr marL="172720">
                        <a:lnSpc>
                          <a:spcPct val="100000"/>
                        </a:lnSpc>
                        <a:spcBef>
                          <a:spcPts val="1315"/>
                        </a:spcBef>
                      </a:pPr>
                      <a:r>
                        <a:rPr lang="en-US" sz="1600" b="1" spc="75" dirty="0">
                          <a:solidFill>
                            <a:srgbClr val="FFFFFF"/>
                          </a:solidFill>
                          <a:latin typeface="Roboto"/>
                          <a:cs typeface="Arial"/>
                        </a:rPr>
                        <a:t>TOPICS</a:t>
                      </a:r>
                      <a:endParaRPr sz="1600" dirty="0">
                        <a:latin typeface="Roboto"/>
                        <a:cs typeface="Arial"/>
                      </a:endParaRPr>
                    </a:p>
                  </a:txBody>
                  <a:tcPr marL="0" marR="0" marT="167005" marB="0">
                    <a:lnT w="28575">
                      <a:solidFill>
                        <a:srgbClr val="000000"/>
                      </a:solidFill>
                      <a:prstDash val="solid"/>
                    </a:lnT>
                    <a:lnB w="28575">
                      <a:solidFill>
                        <a:srgbClr val="000000"/>
                      </a:solidFill>
                      <a:prstDash val="solid"/>
                    </a:lnB>
                    <a:solidFill>
                      <a:srgbClr val="0D0D0D"/>
                    </a:solidFill>
                  </a:tcPr>
                </a:tc>
                <a:tc>
                  <a:txBody>
                    <a:bodyPr/>
                    <a:lstStyle/>
                    <a:p>
                      <a:pPr marL="92710">
                        <a:lnSpc>
                          <a:spcPct val="100000"/>
                        </a:lnSpc>
                        <a:spcBef>
                          <a:spcPts val="1365"/>
                        </a:spcBef>
                      </a:pPr>
                      <a:r>
                        <a:rPr lang="en-US" sz="1600" b="1" i="0" spc="-40" dirty="0">
                          <a:solidFill>
                            <a:srgbClr val="FFFFFF"/>
                          </a:solidFill>
                          <a:latin typeface="Roboto"/>
                          <a:cs typeface="Roboto"/>
                        </a:rPr>
                        <a:t>SCOPE/OBJECTIVE</a:t>
                      </a:r>
                      <a:endParaRPr sz="1600" i="0" dirty="0">
                        <a:latin typeface="Roboto"/>
                        <a:cs typeface="Roboto"/>
                      </a:endParaRPr>
                    </a:p>
                  </a:txBody>
                  <a:tcPr marL="0" marR="0" marT="173355" marB="0">
                    <a:lnT w="28575">
                      <a:solidFill>
                        <a:srgbClr val="000000"/>
                      </a:solidFill>
                      <a:prstDash val="solid"/>
                    </a:lnT>
                    <a:lnB w="28575">
                      <a:solidFill>
                        <a:srgbClr val="000000"/>
                      </a:solidFill>
                      <a:prstDash val="solid"/>
                    </a:lnB>
                    <a:solidFill>
                      <a:srgbClr val="0D0D0D"/>
                    </a:solidFill>
                  </a:tcPr>
                </a:tc>
                <a:tc>
                  <a:txBody>
                    <a:bodyPr/>
                    <a:lstStyle/>
                    <a:p>
                      <a:endParaRPr lang="en-US" dirty="0"/>
                    </a:p>
                  </a:txBody>
                  <a:tcPr marL="0" marR="0" marT="79375" marB="0" vert="vert270">
                    <a:lnT w="28575">
                      <a:solidFill>
                        <a:srgbClr val="000000"/>
                      </a:solidFill>
                      <a:prstDash val="solid"/>
                    </a:lnT>
                    <a:lnB w="28575" cap="flat" cmpd="sng" algn="ctr">
                      <a:solidFill>
                        <a:srgbClr val="000000"/>
                      </a:solidFill>
                      <a:prstDash val="solid"/>
                      <a:round/>
                      <a:headEnd type="none" w="med" len="med"/>
                      <a:tailEnd type="none" w="med" len="med"/>
                    </a:lnB>
                    <a:solidFill>
                      <a:srgbClr val="0D0D0D"/>
                    </a:solidFill>
                  </a:tcPr>
                </a:tc>
                <a:extLst>
                  <a:ext uri="{0D108BD9-81ED-4DB2-BD59-A6C34878D82A}">
                    <a16:rowId xmlns:a16="http://schemas.microsoft.com/office/drawing/2014/main" val="10000"/>
                  </a:ext>
                </a:extLst>
              </a:tr>
              <a:tr h="1560967">
                <a:tc>
                  <a:txBody>
                    <a:bodyPr/>
                    <a:lstStyle/>
                    <a:p>
                      <a:pPr>
                        <a:lnSpc>
                          <a:spcPct val="100000"/>
                        </a:lnSpc>
                        <a:spcBef>
                          <a:spcPts val="55"/>
                        </a:spcBef>
                      </a:pPr>
                      <a:endParaRPr sz="3200" dirty="0">
                        <a:latin typeface="Times New Roman"/>
                        <a:cs typeface="Times New Roman"/>
                      </a:endParaRPr>
                    </a:p>
                    <a:p>
                      <a:pPr marL="81280">
                        <a:lnSpc>
                          <a:spcPct val="100000"/>
                        </a:lnSpc>
                      </a:pPr>
                      <a:r>
                        <a:rPr sz="1600" spc="-350" dirty="0">
                          <a:latin typeface="Arial Black"/>
                          <a:cs typeface="Arial Black"/>
                        </a:rPr>
                        <a:t>01</a:t>
                      </a:r>
                      <a:endParaRPr sz="1600" dirty="0">
                        <a:latin typeface="Arial Black"/>
                        <a:cs typeface="Arial Black"/>
                      </a:endParaRPr>
                    </a:p>
                  </a:txBody>
                  <a:tcPr marL="0" marR="0" marT="6985" marB="0">
                    <a:lnT w="28575">
                      <a:solidFill>
                        <a:srgbClr val="000000"/>
                      </a:solidFill>
                      <a:prstDash val="solid"/>
                    </a:lnT>
                  </a:tcPr>
                </a:tc>
                <a:tc>
                  <a:txBody>
                    <a:bodyPr/>
                    <a:lstStyle/>
                    <a:p>
                      <a:pPr marL="194310" marR="164465"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 normalizeH="0" baseline="0" noProof="0" dirty="0">
                          <a:ln>
                            <a:noFill/>
                          </a:ln>
                          <a:solidFill>
                            <a:prstClr val="black"/>
                          </a:solidFill>
                          <a:effectLst/>
                          <a:uLnTx/>
                          <a:uFillTx/>
                          <a:latin typeface="Roboto"/>
                          <a:ea typeface="+mn-ea"/>
                          <a:cs typeface="Roboto"/>
                        </a:rPr>
                        <a:t>Delivery of Good Governance  at National &amp; Sub-national levels</a:t>
                      </a:r>
                      <a:r>
                        <a:rPr kumimoji="0" lang="en-US" sz="1200" b="0" i="0" u="none" strike="noStrike" kern="0" cap="none" spc="-50" normalizeH="0" baseline="0" noProof="0" dirty="0">
                          <a:ln>
                            <a:noFill/>
                          </a:ln>
                          <a:solidFill>
                            <a:prstClr val="black"/>
                          </a:solidFill>
                          <a:effectLst/>
                          <a:uLnTx/>
                          <a:uFillTx/>
                          <a:latin typeface="Roboto"/>
                          <a:ea typeface="+mn-ea"/>
                          <a:cs typeface="Roboto"/>
                        </a:rPr>
                        <a:t>- </a:t>
                      </a:r>
                      <a:r>
                        <a:rPr kumimoji="0" lang="en-US" sz="1200" b="0" i="0" u="none" strike="noStrike" kern="0" cap="none" spc="-15" normalizeH="0" baseline="0" noProof="0" dirty="0">
                          <a:ln>
                            <a:noFill/>
                          </a:ln>
                          <a:solidFill>
                            <a:prstClr val="black"/>
                          </a:solidFill>
                          <a:effectLst/>
                          <a:uLnTx/>
                          <a:uFillTx/>
                          <a:latin typeface="Roboto"/>
                          <a:ea typeface="+mn-ea"/>
                          <a:cs typeface="Roboto"/>
                        </a:rPr>
                        <a:t>a </a:t>
                      </a:r>
                      <a:r>
                        <a:rPr kumimoji="0" lang="en-US" sz="1200" b="0" i="0" u="none" strike="noStrike" kern="0" cap="none" spc="-30" normalizeH="0" baseline="0" noProof="0" dirty="0">
                          <a:ln>
                            <a:noFill/>
                          </a:ln>
                          <a:solidFill>
                            <a:prstClr val="black"/>
                          </a:solidFill>
                          <a:effectLst/>
                          <a:uLnTx/>
                          <a:uFillTx/>
                          <a:latin typeface="Roboto"/>
                          <a:ea typeface="+mn-ea"/>
                          <a:cs typeface="Roboto"/>
                        </a:rPr>
                        <a:t>focus on  </a:t>
                      </a:r>
                      <a:r>
                        <a:rPr kumimoji="0" lang="en-US" sz="1200" b="0" i="0" u="none" strike="noStrike" kern="0" cap="none" spc="-25" normalizeH="0" baseline="0" noProof="0" dirty="0">
                          <a:ln>
                            <a:noFill/>
                          </a:ln>
                          <a:solidFill>
                            <a:prstClr val="black"/>
                          </a:solidFill>
                          <a:effectLst/>
                          <a:uLnTx/>
                          <a:uFillTx/>
                          <a:latin typeface="Roboto"/>
                          <a:ea typeface="+mn-ea"/>
                          <a:cs typeface="Roboto"/>
                        </a:rPr>
                        <a:t>international </a:t>
                      </a:r>
                      <a:r>
                        <a:rPr kumimoji="0" lang="en-US" sz="1200" b="0" i="0" u="none" strike="noStrike" kern="0" cap="none" spc="-30" normalizeH="0" baseline="0" noProof="0" dirty="0">
                          <a:ln>
                            <a:noFill/>
                          </a:ln>
                          <a:solidFill>
                            <a:prstClr val="black"/>
                          </a:solidFill>
                          <a:effectLst/>
                          <a:uLnTx/>
                          <a:uFillTx/>
                          <a:latin typeface="Roboto"/>
                          <a:ea typeface="+mn-ea"/>
                          <a:cs typeface="Roboto"/>
                        </a:rPr>
                        <a:t>best </a:t>
                      </a:r>
                      <a:r>
                        <a:rPr kumimoji="0" lang="en-US" sz="1200" b="0" i="0" u="none" strike="noStrike" kern="0" cap="none" spc="-25" normalizeH="0" baseline="0" noProof="0" dirty="0">
                          <a:ln>
                            <a:noFill/>
                          </a:ln>
                          <a:solidFill>
                            <a:prstClr val="black"/>
                          </a:solidFill>
                          <a:effectLst/>
                          <a:uLnTx/>
                          <a:uFillTx/>
                          <a:latin typeface="Roboto"/>
                          <a:ea typeface="+mn-ea"/>
                          <a:cs typeface="Roboto"/>
                        </a:rPr>
                        <a:t>practice  </a:t>
                      </a:r>
                      <a:r>
                        <a:rPr kumimoji="0" lang="en-US" sz="1200" b="0" i="0" u="none" strike="noStrike" kern="0" cap="none" spc="-30" normalizeH="0" baseline="0" noProof="0" dirty="0">
                          <a:ln>
                            <a:noFill/>
                          </a:ln>
                          <a:solidFill>
                            <a:prstClr val="black"/>
                          </a:solidFill>
                          <a:effectLst/>
                          <a:uLnTx/>
                          <a:uFillTx/>
                          <a:latin typeface="Roboto"/>
                          <a:ea typeface="+mn-ea"/>
                          <a:cs typeface="Roboto"/>
                        </a:rPr>
                        <a:t>and </a:t>
                      </a:r>
                      <a:r>
                        <a:rPr kumimoji="0" lang="en-US" sz="1200" b="0" i="0" u="none" strike="noStrike" kern="0" cap="none" spc="-25" normalizeH="0" baseline="0" noProof="0" dirty="0">
                          <a:ln>
                            <a:noFill/>
                          </a:ln>
                          <a:solidFill>
                            <a:prstClr val="black"/>
                          </a:solidFill>
                          <a:effectLst/>
                          <a:uLnTx/>
                          <a:uFillTx/>
                          <a:latin typeface="Roboto"/>
                          <a:ea typeface="+mn-ea"/>
                          <a:cs typeface="Roboto"/>
                        </a:rPr>
                        <a:t>the </a:t>
                      </a:r>
                      <a:r>
                        <a:rPr kumimoji="0" lang="en-US" sz="1200" b="0" i="0" u="none" strike="noStrike" kern="0" cap="none" spc="-45" normalizeH="0" baseline="0" noProof="0" dirty="0">
                          <a:ln>
                            <a:noFill/>
                          </a:ln>
                          <a:solidFill>
                            <a:prstClr val="black"/>
                          </a:solidFill>
                          <a:effectLst/>
                          <a:uLnTx/>
                          <a:uFillTx/>
                          <a:latin typeface="Roboto"/>
                          <a:ea typeface="+mn-ea"/>
                          <a:cs typeface="Roboto"/>
                        </a:rPr>
                        <a:t> </a:t>
                      </a:r>
                      <a:r>
                        <a:rPr kumimoji="0" lang="en-US" sz="1200" b="0" i="0" u="none" strike="noStrike" kern="0" cap="none" spc="-25" normalizeH="0" baseline="0" noProof="0" dirty="0">
                          <a:ln>
                            <a:noFill/>
                          </a:ln>
                          <a:solidFill>
                            <a:prstClr val="black"/>
                          </a:solidFill>
                          <a:effectLst/>
                          <a:uLnTx/>
                          <a:uFillTx/>
                          <a:latin typeface="Roboto"/>
                          <a:ea typeface="+mn-ea"/>
                          <a:cs typeface="Roboto"/>
                        </a:rPr>
                        <a:t>keys </a:t>
                      </a:r>
                      <a:r>
                        <a:rPr kumimoji="0" lang="en-US" sz="1200" b="0" i="0" u="none" strike="noStrike" kern="0" cap="none" spc="-35" normalizeH="0" baseline="0" noProof="0" dirty="0">
                          <a:ln>
                            <a:noFill/>
                          </a:ln>
                          <a:solidFill>
                            <a:prstClr val="black"/>
                          </a:solidFill>
                          <a:effectLst/>
                          <a:uLnTx/>
                          <a:uFillTx/>
                          <a:latin typeface="Roboto"/>
                          <a:ea typeface="+mn-ea"/>
                          <a:cs typeface="Roboto"/>
                        </a:rPr>
                        <a:t>for </a:t>
                      </a:r>
                      <a:r>
                        <a:rPr kumimoji="0" lang="en-US" sz="1200" b="0" i="0" u="none" strike="noStrike" kern="0" cap="none" spc="-25" normalizeH="0" baseline="0" noProof="0" dirty="0">
                          <a:ln>
                            <a:noFill/>
                          </a:ln>
                          <a:solidFill>
                            <a:prstClr val="black"/>
                          </a:solidFill>
                          <a:effectLst/>
                          <a:uLnTx/>
                          <a:uFillTx/>
                          <a:latin typeface="Roboto"/>
                          <a:ea typeface="+mn-ea"/>
                          <a:cs typeface="Roboto"/>
                        </a:rPr>
                        <a:t>getting  </a:t>
                      </a:r>
                      <a:r>
                        <a:rPr kumimoji="0" lang="en-US" sz="1200" b="0" i="0" u="none" strike="noStrike" kern="0" cap="none" spc="-20" normalizeH="0" baseline="0" noProof="0" dirty="0">
                          <a:ln>
                            <a:noFill/>
                          </a:ln>
                          <a:solidFill>
                            <a:prstClr val="black"/>
                          </a:solidFill>
                          <a:effectLst/>
                          <a:uLnTx/>
                          <a:uFillTx/>
                          <a:latin typeface="Roboto"/>
                          <a:ea typeface="+mn-ea"/>
                          <a:cs typeface="Roboto"/>
                        </a:rPr>
                        <a:t>things </a:t>
                      </a:r>
                      <a:r>
                        <a:rPr kumimoji="0" lang="en-US" sz="1200" b="0" i="0" u="none" strike="noStrike" kern="0" cap="none" spc="-40" normalizeH="0" baseline="0" noProof="0" dirty="0">
                          <a:ln>
                            <a:noFill/>
                          </a:ln>
                          <a:solidFill>
                            <a:prstClr val="black"/>
                          </a:solidFill>
                          <a:effectLst/>
                          <a:uLnTx/>
                          <a:uFillTx/>
                          <a:latin typeface="Roboto"/>
                          <a:ea typeface="+mn-ea"/>
                          <a:cs typeface="Roboto"/>
                        </a:rPr>
                        <a:t>done – </a:t>
                      </a:r>
                      <a:r>
                        <a:rPr kumimoji="0" lang="en-US" sz="1200" b="1" i="0" u="none" strike="noStrike" kern="0" cap="none" spc="-40" normalizeH="0" baseline="0" noProof="0" dirty="0">
                          <a:ln>
                            <a:noFill/>
                          </a:ln>
                          <a:solidFill>
                            <a:prstClr val="black"/>
                          </a:solidFill>
                          <a:effectLst/>
                          <a:uLnTx/>
                          <a:uFillTx/>
                          <a:latin typeface="Roboto"/>
                          <a:ea typeface="+mn-ea"/>
                          <a:cs typeface="Roboto"/>
                        </a:rPr>
                        <a:t>Purpose; Funding; People; Planning; KPI’s; and, Governance</a:t>
                      </a:r>
                    </a:p>
                  </a:txBody>
                  <a:tcPr marL="0" marR="0" marT="162560" marB="0">
                    <a:lnT w="28575">
                      <a:solidFill>
                        <a:srgbClr val="000000"/>
                      </a:solidFill>
                      <a:prstDash val="solid"/>
                    </a:lnT>
                  </a:tcPr>
                </a:tc>
                <a:tc>
                  <a:txBody>
                    <a:bodyPr/>
                    <a:lstStyle/>
                    <a:p>
                      <a:pPr marL="95885" marR="103505" lvl="0" indent="0" defTabSz="91440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chemeClr val="tx1"/>
                        </a:solidFill>
                        <a:effectLst/>
                        <a:uLnTx/>
                        <a:uFillTx/>
                        <a:latin typeface="Times New Roman"/>
                        <a:ea typeface="+mn-ea"/>
                        <a:cs typeface="Times New Roman"/>
                      </a:endParaRPr>
                    </a:p>
                    <a:p>
                      <a:pPr marL="95885" marR="103505"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45" normalizeH="0" baseline="0" noProof="0" dirty="0">
                          <a:ln>
                            <a:noFill/>
                          </a:ln>
                          <a:solidFill>
                            <a:prstClr val="black"/>
                          </a:solidFill>
                          <a:effectLst/>
                          <a:uLnTx/>
                          <a:uFillTx/>
                          <a:latin typeface="Roboto"/>
                          <a:ea typeface="+mn-ea"/>
                          <a:cs typeface="Roboto"/>
                        </a:rPr>
                        <a:t>This </a:t>
                      </a:r>
                      <a:r>
                        <a:rPr kumimoji="0" lang="en-US" sz="1200" b="0" i="0" u="none" strike="noStrike" kern="0" cap="none" spc="-35" normalizeH="0" baseline="0" noProof="0" dirty="0">
                          <a:ln>
                            <a:noFill/>
                          </a:ln>
                          <a:solidFill>
                            <a:prstClr val="black"/>
                          </a:solidFill>
                          <a:effectLst/>
                          <a:uLnTx/>
                          <a:uFillTx/>
                          <a:latin typeface="Roboto"/>
                          <a:ea typeface="+mn-ea"/>
                          <a:cs typeface="Roboto"/>
                        </a:rPr>
                        <a:t>module will </a:t>
                      </a:r>
                      <a:r>
                        <a:rPr kumimoji="0" lang="en-US" sz="1200" b="0" i="0" u="none" strike="noStrike" kern="0" cap="none" spc="-40" normalizeH="0" baseline="0" noProof="0" dirty="0">
                          <a:ln>
                            <a:noFill/>
                          </a:ln>
                          <a:solidFill>
                            <a:prstClr val="black"/>
                          </a:solidFill>
                          <a:effectLst/>
                          <a:uLnTx/>
                          <a:uFillTx/>
                          <a:latin typeface="Roboto"/>
                          <a:ea typeface="+mn-ea"/>
                          <a:cs typeface="Roboto"/>
                        </a:rPr>
                        <a:t>be </a:t>
                      </a:r>
                      <a:r>
                        <a:rPr kumimoji="0" lang="en-US" sz="1200" b="0" i="0" u="none" strike="noStrike" kern="0" cap="none" spc="-25" normalizeH="0" baseline="0" noProof="0" dirty="0">
                          <a:ln>
                            <a:noFill/>
                          </a:ln>
                          <a:solidFill>
                            <a:prstClr val="black"/>
                          </a:solidFill>
                          <a:effectLst/>
                          <a:uLnTx/>
                          <a:uFillTx/>
                          <a:latin typeface="Roboto"/>
                          <a:ea typeface="+mn-ea"/>
                          <a:cs typeface="Roboto"/>
                        </a:rPr>
                        <a:t>facilitated with </a:t>
                      </a:r>
                      <a:r>
                        <a:rPr kumimoji="0" lang="en-US" sz="1200" b="0" i="0" u="none" strike="noStrike" kern="0" cap="none" spc="-30" normalizeH="0" baseline="0" noProof="0" dirty="0">
                          <a:ln>
                            <a:noFill/>
                          </a:ln>
                          <a:solidFill>
                            <a:prstClr val="black"/>
                          </a:solidFill>
                          <a:effectLst/>
                          <a:uLnTx/>
                          <a:uFillTx/>
                          <a:latin typeface="Roboto"/>
                          <a:ea typeface="+mn-ea"/>
                          <a:cs typeface="Roboto"/>
                        </a:rPr>
                        <a:t>the intention </a:t>
                      </a:r>
                      <a:r>
                        <a:rPr kumimoji="0" lang="en-US" sz="1200" b="0" i="0" u="none" strike="noStrike" kern="0" cap="none" spc="-35" normalizeH="0" baseline="0" noProof="0" dirty="0">
                          <a:ln>
                            <a:noFill/>
                          </a:ln>
                          <a:solidFill>
                            <a:prstClr val="black"/>
                          </a:solidFill>
                          <a:effectLst/>
                          <a:uLnTx/>
                          <a:uFillTx/>
                          <a:latin typeface="Roboto"/>
                          <a:ea typeface="+mn-ea"/>
                          <a:cs typeface="Roboto"/>
                        </a:rPr>
                        <a:t>of </a:t>
                      </a:r>
                      <a:r>
                        <a:rPr kumimoji="0" lang="en-US" sz="1200" b="0" i="0" u="none" strike="noStrike" kern="0" cap="none" spc="-40" normalizeH="0" baseline="0" noProof="0" dirty="0">
                          <a:ln>
                            <a:noFill/>
                          </a:ln>
                          <a:solidFill>
                            <a:prstClr val="black"/>
                          </a:solidFill>
                          <a:effectLst/>
                          <a:uLnTx/>
                          <a:uFillTx/>
                          <a:latin typeface="Roboto"/>
                          <a:ea typeface="+mn-ea"/>
                          <a:cs typeface="Roboto"/>
                        </a:rPr>
                        <a:t>driving </a:t>
                      </a:r>
                      <a:r>
                        <a:rPr kumimoji="0" lang="en-US" sz="1200" b="0" i="0" u="none" strike="noStrike" kern="0" cap="none" spc="-35" normalizeH="0" baseline="0" noProof="0" dirty="0">
                          <a:ln>
                            <a:noFill/>
                          </a:ln>
                          <a:solidFill>
                            <a:prstClr val="black"/>
                          </a:solidFill>
                          <a:effectLst/>
                          <a:uLnTx/>
                          <a:uFillTx/>
                          <a:latin typeface="Roboto"/>
                          <a:ea typeface="+mn-ea"/>
                          <a:cs typeface="Roboto"/>
                        </a:rPr>
                        <a:t>home </a:t>
                      </a:r>
                      <a:r>
                        <a:rPr kumimoji="0" lang="en-US" sz="1200" b="0" i="0" u="none" strike="noStrike" kern="0" cap="none" spc="-15" normalizeH="0" baseline="0" noProof="0" dirty="0">
                          <a:ln>
                            <a:noFill/>
                          </a:ln>
                          <a:solidFill>
                            <a:prstClr val="black"/>
                          </a:solidFill>
                          <a:effectLst/>
                          <a:uLnTx/>
                          <a:uFillTx/>
                          <a:latin typeface="Roboto"/>
                          <a:ea typeface="+mn-ea"/>
                          <a:cs typeface="Roboto"/>
                        </a:rPr>
                        <a:t>to </a:t>
                      </a:r>
                      <a:r>
                        <a:rPr kumimoji="0" lang="en-US" sz="1200" b="0" i="0" u="none" strike="noStrike" kern="0" cap="none" spc="-30" normalizeH="0" baseline="0" noProof="0" dirty="0">
                          <a:ln>
                            <a:noFill/>
                          </a:ln>
                          <a:solidFill>
                            <a:prstClr val="black"/>
                          </a:solidFill>
                          <a:effectLst/>
                          <a:uLnTx/>
                          <a:uFillTx/>
                          <a:latin typeface="Roboto"/>
                          <a:ea typeface="+mn-ea"/>
                          <a:cs typeface="Roboto"/>
                        </a:rPr>
                        <a:t>the  </a:t>
                      </a:r>
                      <a:r>
                        <a:rPr kumimoji="0" lang="en-US" sz="1200" b="0" i="0" u="none" strike="noStrike" kern="0" cap="none" spc="-25" normalizeH="0" baseline="0" noProof="0" dirty="0">
                          <a:ln>
                            <a:noFill/>
                          </a:ln>
                          <a:solidFill>
                            <a:prstClr val="black"/>
                          </a:solidFill>
                          <a:effectLst/>
                          <a:uLnTx/>
                          <a:uFillTx/>
                          <a:latin typeface="Roboto"/>
                          <a:ea typeface="+mn-ea"/>
                          <a:cs typeface="Roboto"/>
                        </a:rPr>
                        <a:t>participants </a:t>
                      </a:r>
                      <a:r>
                        <a:rPr kumimoji="0" lang="en-US" sz="1200" b="0" i="0" u="none" strike="noStrike" kern="0" cap="none" spc="-30" normalizeH="0" baseline="0" noProof="0" dirty="0">
                          <a:ln>
                            <a:noFill/>
                          </a:ln>
                          <a:solidFill>
                            <a:prstClr val="black"/>
                          </a:solidFill>
                          <a:effectLst/>
                          <a:uLnTx/>
                          <a:uFillTx/>
                          <a:latin typeface="Roboto"/>
                          <a:ea typeface="+mn-ea"/>
                          <a:cs typeface="Roboto"/>
                        </a:rPr>
                        <a:t>the </a:t>
                      </a:r>
                      <a:r>
                        <a:rPr kumimoji="0" lang="en-US" sz="1200" b="0" i="0" u="none" strike="noStrike" kern="0" cap="none" spc="-35" normalizeH="0" baseline="0" noProof="0" dirty="0">
                          <a:ln>
                            <a:noFill/>
                          </a:ln>
                          <a:solidFill>
                            <a:prstClr val="black"/>
                          </a:solidFill>
                          <a:effectLst/>
                          <a:uLnTx/>
                          <a:uFillTx/>
                          <a:latin typeface="Roboto"/>
                          <a:ea typeface="+mn-ea"/>
                          <a:cs typeface="Roboto"/>
                        </a:rPr>
                        <a:t>importance of </a:t>
                      </a:r>
                      <a:r>
                        <a:rPr kumimoji="0" lang="en-US" sz="1200" b="0" i="0" u="none" strike="noStrike" kern="0" cap="none" spc="-15" normalizeH="0" baseline="0" noProof="0" dirty="0">
                          <a:ln>
                            <a:noFill/>
                          </a:ln>
                          <a:solidFill>
                            <a:prstClr val="black"/>
                          </a:solidFill>
                          <a:effectLst/>
                          <a:uLnTx/>
                          <a:uFillTx/>
                          <a:latin typeface="Roboto"/>
                          <a:ea typeface="+mn-ea"/>
                          <a:cs typeface="Roboto"/>
                        </a:rPr>
                        <a:t>what </a:t>
                      </a:r>
                      <a:r>
                        <a:rPr kumimoji="0" lang="en-US" sz="1200" b="0" i="0" u="none" strike="noStrike" kern="0" cap="none" spc="-30" normalizeH="0" baseline="0" noProof="0" dirty="0">
                          <a:ln>
                            <a:noFill/>
                          </a:ln>
                          <a:solidFill>
                            <a:prstClr val="black"/>
                          </a:solidFill>
                          <a:effectLst/>
                          <a:uLnTx/>
                          <a:uFillTx/>
                          <a:latin typeface="Roboto"/>
                          <a:ea typeface="+mn-ea"/>
                          <a:cs typeface="Roboto"/>
                        </a:rPr>
                        <a:t>it takes </a:t>
                      </a:r>
                      <a:r>
                        <a:rPr kumimoji="0" lang="en-US" sz="1200" b="0" i="0" u="none" strike="noStrike" kern="0" cap="none" spc="-15" normalizeH="0" baseline="0" noProof="0" dirty="0">
                          <a:ln>
                            <a:noFill/>
                          </a:ln>
                          <a:solidFill>
                            <a:prstClr val="black"/>
                          </a:solidFill>
                          <a:effectLst/>
                          <a:uLnTx/>
                          <a:uFillTx/>
                          <a:latin typeface="Roboto"/>
                          <a:ea typeface="+mn-ea"/>
                          <a:cs typeface="Roboto"/>
                        </a:rPr>
                        <a:t>to </a:t>
                      </a:r>
                      <a:r>
                        <a:rPr kumimoji="0" lang="en-US" sz="1200" b="0" i="0" u="none" strike="noStrike" kern="0" cap="none" spc="-35" normalizeH="0" baseline="0" noProof="0" dirty="0">
                          <a:ln>
                            <a:noFill/>
                          </a:ln>
                          <a:solidFill>
                            <a:prstClr val="black"/>
                          </a:solidFill>
                          <a:effectLst/>
                          <a:uLnTx/>
                          <a:uFillTx/>
                          <a:latin typeface="Roboto"/>
                          <a:ea typeface="+mn-ea"/>
                          <a:cs typeface="Roboto"/>
                        </a:rPr>
                        <a:t>Get </a:t>
                      </a:r>
                      <a:r>
                        <a:rPr kumimoji="0" lang="en-US" sz="1200" b="0" i="0" u="none" strike="noStrike" kern="0" cap="none" spc="-40" normalizeH="0" baseline="0" noProof="0" dirty="0">
                          <a:ln>
                            <a:noFill/>
                          </a:ln>
                          <a:solidFill>
                            <a:prstClr val="black"/>
                          </a:solidFill>
                          <a:effectLst/>
                          <a:uLnTx/>
                          <a:uFillTx/>
                          <a:latin typeface="Roboto"/>
                          <a:ea typeface="+mn-ea"/>
                          <a:cs typeface="Roboto"/>
                        </a:rPr>
                        <a:t>Things</a:t>
                      </a:r>
                      <a:r>
                        <a:rPr kumimoji="0" lang="en-US" sz="1200" b="0" i="0" u="none" strike="noStrike" kern="0" cap="none" spc="5" normalizeH="0" baseline="0" noProof="0" dirty="0">
                          <a:ln>
                            <a:noFill/>
                          </a:ln>
                          <a:solidFill>
                            <a:prstClr val="black"/>
                          </a:solidFill>
                          <a:effectLst/>
                          <a:uLnTx/>
                          <a:uFillTx/>
                          <a:latin typeface="Roboto"/>
                          <a:ea typeface="+mn-ea"/>
                          <a:cs typeface="Roboto"/>
                        </a:rPr>
                        <a:t> </a:t>
                      </a:r>
                      <a:r>
                        <a:rPr kumimoji="0" lang="en-US" sz="1200" b="0" i="0" u="none" strike="noStrike" kern="0" cap="none" spc="-35" normalizeH="0" baseline="0" noProof="0" dirty="0">
                          <a:ln>
                            <a:noFill/>
                          </a:ln>
                          <a:solidFill>
                            <a:prstClr val="black"/>
                          </a:solidFill>
                          <a:effectLst/>
                          <a:uLnTx/>
                          <a:uFillTx/>
                          <a:latin typeface="Roboto"/>
                          <a:ea typeface="+mn-ea"/>
                          <a:cs typeface="Roboto"/>
                        </a:rPr>
                        <a:t>Done.</a:t>
                      </a:r>
                      <a:endParaRPr kumimoji="0" lang="en-US" sz="1200" b="0" i="0" u="none" strike="noStrike" kern="0" cap="none" spc="0" normalizeH="0" baseline="0" noProof="0" dirty="0">
                        <a:ln>
                          <a:noFill/>
                        </a:ln>
                        <a:solidFill>
                          <a:prstClr val="black"/>
                        </a:solidFill>
                        <a:effectLst/>
                        <a:uLnTx/>
                        <a:uFillTx/>
                        <a:latin typeface="Roboto"/>
                        <a:ea typeface="+mn-ea"/>
                        <a:cs typeface="Roboto"/>
                      </a:endParaRPr>
                    </a:p>
                    <a:p>
                      <a:pPr marL="95885" marR="136525"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40" normalizeH="0" baseline="0" noProof="0" dirty="0">
                          <a:ln>
                            <a:noFill/>
                          </a:ln>
                          <a:solidFill>
                            <a:prstClr val="black"/>
                          </a:solidFill>
                          <a:effectLst/>
                          <a:uLnTx/>
                          <a:uFillTx/>
                          <a:latin typeface="Roboto"/>
                          <a:ea typeface="+mn-ea"/>
                          <a:cs typeface="Roboto"/>
                        </a:rPr>
                        <a:t>Leveraging </a:t>
                      </a:r>
                      <a:r>
                        <a:rPr kumimoji="0" lang="en-US" sz="1200" b="0" i="0" u="none" strike="noStrike" kern="0" cap="none" spc="-30" normalizeH="0" baseline="0" noProof="0" dirty="0">
                          <a:ln>
                            <a:noFill/>
                          </a:ln>
                          <a:solidFill>
                            <a:prstClr val="black"/>
                          </a:solidFill>
                          <a:effectLst/>
                          <a:uLnTx/>
                          <a:uFillTx/>
                          <a:latin typeface="Roboto"/>
                          <a:ea typeface="+mn-ea"/>
                          <a:cs typeface="Roboto"/>
                        </a:rPr>
                        <a:t>international </a:t>
                      </a:r>
                      <a:r>
                        <a:rPr kumimoji="0" lang="en-US" sz="1200" b="0" i="0" u="none" strike="noStrike" kern="0" cap="none" spc="-25" normalizeH="0" baseline="0" noProof="0" dirty="0">
                          <a:ln>
                            <a:noFill/>
                          </a:ln>
                          <a:solidFill>
                            <a:prstClr val="black"/>
                          </a:solidFill>
                          <a:effectLst/>
                          <a:uLnTx/>
                          <a:uFillTx/>
                          <a:latin typeface="Roboto"/>
                          <a:ea typeface="+mn-ea"/>
                          <a:cs typeface="Roboto"/>
                        </a:rPr>
                        <a:t>best </a:t>
                      </a:r>
                      <a:r>
                        <a:rPr kumimoji="0" lang="en-US" sz="1200" b="0" i="0" u="none" strike="noStrike" kern="0" cap="none" spc="-35" normalizeH="0" baseline="0" noProof="0" dirty="0">
                          <a:ln>
                            <a:noFill/>
                          </a:ln>
                          <a:solidFill>
                            <a:prstClr val="black"/>
                          </a:solidFill>
                          <a:effectLst/>
                          <a:uLnTx/>
                          <a:uFillTx/>
                          <a:latin typeface="Roboto"/>
                          <a:ea typeface="+mn-ea"/>
                          <a:cs typeface="Roboto"/>
                        </a:rPr>
                        <a:t>practices, </a:t>
                      </a:r>
                      <a:r>
                        <a:rPr kumimoji="0" lang="en-US" sz="1200" b="0" i="0" u="none" strike="noStrike" kern="0" cap="none" spc="-30" normalizeH="0" baseline="0" noProof="0" dirty="0">
                          <a:ln>
                            <a:noFill/>
                          </a:ln>
                          <a:solidFill>
                            <a:prstClr val="black"/>
                          </a:solidFill>
                          <a:effectLst/>
                          <a:uLnTx/>
                          <a:uFillTx/>
                          <a:latin typeface="Roboto"/>
                          <a:ea typeface="+mn-ea"/>
                          <a:cs typeface="Roboto"/>
                        </a:rPr>
                        <a:t>the focus shall </a:t>
                      </a:r>
                      <a:r>
                        <a:rPr kumimoji="0" lang="en-US" sz="1200" b="0" i="0" u="none" strike="noStrike" kern="0" cap="none" spc="-40" normalizeH="0" baseline="0" noProof="0" dirty="0">
                          <a:ln>
                            <a:noFill/>
                          </a:ln>
                          <a:solidFill>
                            <a:prstClr val="black"/>
                          </a:solidFill>
                          <a:effectLst/>
                          <a:uLnTx/>
                          <a:uFillTx/>
                          <a:latin typeface="Roboto"/>
                          <a:ea typeface="+mn-ea"/>
                          <a:cs typeface="Roboto"/>
                        </a:rPr>
                        <a:t>be </a:t>
                      </a:r>
                      <a:r>
                        <a:rPr kumimoji="0" lang="en-US" sz="1200" b="0" i="0" u="none" strike="noStrike" kern="0" cap="none" spc="-20" normalizeH="0" baseline="0" noProof="0" dirty="0">
                          <a:ln>
                            <a:noFill/>
                          </a:ln>
                          <a:solidFill>
                            <a:prstClr val="black"/>
                          </a:solidFill>
                          <a:effectLst/>
                          <a:uLnTx/>
                          <a:uFillTx/>
                          <a:latin typeface="Roboto"/>
                          <a:ea typeface="+mn-ea"/>
                          <a:cs typeface="Roboto"/>
                        </a:rPr>
                        <a:t>how to </a:t>
                      </a:r>
                      <a:r>
                        <a:rPr kumimoji="0" lang="en-US" sz="1200" b="0" i="0" u="none" strike="noStrike" kern="0" cap="none" spc="-30" normalizeH="0" baseline="0" noProof="0" dirty="0">
                          <a:ln>
                            <a:noFill/>
                          </a:ln>
                          <a:solidFill>
                            <a:prstClr val="black"/>
                          </a:solidFill>
                          <a:effectLst/>
                          <a:uLnTx/>
                          <a:uFillTx/>
                          <a:latin typeface="Roboto"/>
                          <a:ea typeface="+mn-ea"/>
                          <a:cs typeface="Roboto"/>
                        </a:rPr>
                        <a:t>identify and drive robust policy solutions towards good governance.</a:t>
                      </a:r>
                      <a:endParaRPr kumimoji="0" lang="en-US" sz="1200" b="0" i="0" u="none" strike="noStrike" kern="0" cap="none" spc="0" normalizeH="0" baseline="0" noProof="0" dirty="0">
                        <a:ln>
                          <a:noFill/>
                        </a:ln>
                        <a:solidFill>
                          <a:prstClr val="black"/>
                        </a:solidFill>
                        <a:effectLst/>
                        <a:uLnTx/>
                        <a:uFillTx/>
                        <a:latin typeface="Roboto"/>
                        <a:ea typeface="+mn-ea"/>
                        <a:cs typeface="Roboto"/>
                      </a:endParaRPr>
                    </a:p>
                  </a:txBody>
                  <a:tcPr marL="0" marR="0" marT="0" marB="0">
                    <a:lnT w="28575">
                      <a:solidFill>
                        <a:srgbClr val="000000"/>
                      </a:solidFill>
                      <a:prstDash val="solid"/>
                    </a:lnT>
                  </a:tcPr>
                </a:tc>
                <a:tc rowSpan="3">
                  <a:txBody>
                    <a:bodyPr/>
                    <a:lstStyle/>
                    <a:p>
                      <a:pPr>
                        <a:lnSpc>
                          <a:spcPct val="100000"/>
                        </a:lnSpc>
                      </a:pPr>
                      <a:endParaRPr sz="1400" i="0" dirty="0">
                        <a:latin typeface="Times New Roman"/>
                        <a:cs typeface="Times New Roman"/>
                      </a:endParaRPr>
                    </a:p>
                    <a:p>
                      <a:pPr>
                        <a:lnSpc>
                          <a:spcPct val="100000"/>
                        </a:lnSpc>
                      </a:pPr>
                      <a:r>
                        <a:rPr lang="en-US" sz="1400" i="0" dirty="0">
                          <a:latin typeface="Times New Roman"/>
                          <a:cs typeface="Times New Roman"/>
                        </a:rPr>
                        <a:t>   </a:t>
                      </a:r>
                      <a:r>
                        <a:rPr lang="en-US" sz="1200" b="1" i="0" dirty="0">
                          <a:latin typeface="Roboto"/>
                          <a:cs typeface="Roboto"/>
                        </a:rPr>
                        <a:t>Peter Obi</a:t>
                      </a:r>
                    </a:p>
                    <a:p>
                      <a:pPr marL="88265">
                        <a:lnSpc>
                          <a:spcPct val="100000"/>
                        </a:lnSpc>
                        <a:spcBef>
                          <a:spcPts val="880"/>
                        </a:spcBef>
                      </a:pPr>
                      <a:r>
                        <a:rPr lang="en-US" sz="1200" i="0" dirty="0">
                          <a:latin typeface="Roboto"/>
                          <a:cs typeface="Roboto"/>
                        </a:rPr>
                        <a:t>(Former Governor,</a:t>
                      </a:r>
                      <a:r>
                        <a:rPr lang="en-US" sz="1200" i="0" baseline="0" dirty="0">
                          <a:latin typeface="Roboto"/>
                          <a:cs typeface="Roboto"/>
                        </a:rPr>
                        <a:t> Anambra State</a:t>
                      </a:r>
                      <a:r>
                        <a:rPr lang="en-US" sz="1200" i="0" dirty="0">
                          <a:latin typeface="Roboto"/>
                          <a:cs typeface="Roboto"/>
                        </a:rPr>
                        <a:t>)</a:t>
                      </a:r>
                      <a:endParaRPr sz="1200" i="0" dirty="0">
                        <a:latin typeface="Roboto"/>
                        <a:cs typeface="Roboto"/>
                      </a:endParaRPr>
                    </a:p>
                    <a:p>
                      <a:pPr>
                        <a:lnSpc>
                          <a:spcPct val="100000"/>
                        </a:lnSpc>
                      </a:pPr>
                      <a:endParaRPr sz="1400" i="0" dirty="0">
                        <a:latin typeface="Times New Roman"/>
                        <a:cs typeface="Times New Roman"/>
                      </a:endParaRPr>
                    </a:p>
                    <a:p>
                      <a:pPr>
                        <a:lnSpc>
                          <a:spcPct val="100000"/>
                        </a:lnSpc>
                      </a:pPr>
                      <a:endParaRPr sz="1400" i="0" dirty="0">
                        <a:latin typeface="Times New Roman"/>
                        <a:cs typeface="Times New Roman"/>
                      </a:endParaRPr>
                    </a:p>
                    <a:p>
                      <a:pPr marL="120650">
                        <a:lnSpc>
                          <a:spcPct val="100000"/>
                        </a:lnSpc>
                        <a:spcBef>
                          <a:spcPts val="880"/>
                        </a:spcBef>
                      </a:pPr>
                      <a:endParaRPr sz="1100" i="0" dirty="0">
                        <a:latin typeface="Roboto"/>
                        <a:cs typeface="Roboto"/>
                      </a:endParaRPr>
                    </a:p>
                    <a:p>
                      <a:pPr>
                        <a:lnSpc>
                          <a:spcPct val="100000"/>
                        </a:lnSpc>
                      </a:pPr>
                      <a:r>
                        <a:rPr lang="en-US" sz="1400" i="0" dirty="0">
                          <a:latin typeface="Times New Roman"/>
                          <a:cs typeface="Times New Roman"/>
                        </a:rPr>
                        <a:t>  </a:t>
                      </a:r>
                      <a:r>
                        <a:rPr lang="en-US" sz="1200" b="1" i="0" dirty="0" err="1">
                          <a:latin typeface="Roboto"/>
                          <a:cs typeface="Times New Roman"/>
                        </a:rPr>
                        <a:t>Adedoyin</a:t>
                      </a:r>
                      <a:r>
                        <a:rPr lang="en-US" sz="1200" b="1" i="0" dirty="0">
                          <a:latin typeface="Roboto"/>
                          <a:cs typeface="Times New Roman"/>
                        </a:rPr>
                        <a:t> Salami</a:t>
                      </a:r>
                    </a:p>
                    <a:p>
                      <a:pPr>
                        <a:lnSpc>
                          <a:spcPct val="100000"/>
                        </a:lnSpc>
                      </a:pPr>
                      <a:r>
                        <a:rPr lang="en-US" sz="1200" i="0" dirty="0">
                          <a:latin typeface="Roboto"/>
                          <a:cs typeface="Times New Roman"/>
                        </a:rPr>
                        <a:t>  Senior Fellow/Associate Professor</a:t>
                      </a:r>
                    </a:p>
                    <a:p>
                      <a:pPr>
                        <a:lnSpc>
                          <a:spcPct val="100000"/>
                        </a:lnSpc>
                      </a:pPr>
                      <a:r>
                        <a:rPr lang="en-US" sz="1200" i="0" dirty="0">
                          <a:latin typeface="Roboto"/>
                          <a:cs typeface="Times New Roman"/>
                        </a:rPr>
                        <a:t>  Lagos Business School.</a:t>
                      </a:r>
                    </a:p>
                    <a:p>
                      <a:pPr>
                        <a:lnSpc>
                          <a:spcPct val="100000"/>
                        </a:lnSpc>
                      </a:pPr>
                      <a:r>
                        <a:rPr lang="en-US" sz="1200" i="0" dirty="0">
                          <a:latin typeface="Times New Roman"/>
                          <a:cs typeface="Times New Roman"/>
                        </a:rPr>
                        <a:t>  </a:t>
                      </a:r>
                      <a:r>
                        <a:rPr lang="en-US" sz="1200" i="0" dirty="0">
                          <a:latin typeface="Roboto"/>
                          <a:cs typeface="Times New Roman"/>
                        </a:rPr>
                        <a:t>Member,</a:t>
                      </a:r>
                      <a:r>
                        <a:rPr lang="en-US" sz="1200" i="0" baseline="0" dirty="0">
                          <a:latin typeface="Roboto"/>
                          <a:cs typeface="Times New Roman"/>
                        </a:rPr>
                        <a:t> Monetary Policy Committee (CBN)</a:t>
                      </a:r>
                      <a:endParaRPr sz="1200" i="0" dirty="0">
                        <a:latin typeface="Times New Roman"/>
                        <a:cs typeface="Times New Roman"/>
                      </a:endParaRPr>
                    </a:p>
                    <a:p>
                      <a:pPr>
                        <a:lnSpc>
                          <a:spcPct val="100000"/>
                        </a:lnSpc>
                      </a:pPr>
                      <a:endParaRPr sz="1400" i="0" dirty="0">
                        <a:latin typeface="Times New Roman"/>
                        <a:cs typeface="Times New Roman"/>
                      </a:endParaRPr>
                    </a:p>
                    <a:p>
                      <a:pPr marL="113030">
                        <a:lnSpc>
                          <a:spcPct val="100000"/>
                        </a:lnSpc>
                        <a:spcBef>
                          <a:spcPts val="880"/>
                        </a:spcBef>
                      </a:pPr>
                      <a:r>
                        <a:rPr lang="en-US" sz="1200" b="1" i="0" dirty="0">
                          <a:latin typeface="Roboto"/>
                          <a:cs typeface="Roboto"/>
                        </a:rPr>
                        <a:t>Ahmed </a:t>
                      </a:r>
                      <a:r>
                        <a:rPr lang="en-US" sz="1200" b="1" i="0" dirty="0" err="1">
                          <a:latin typeface="Roboto"/>
                          <a:cs typeface="Roboto"/>
                        </a:rPr>
                        <a:t>Rufai</a:t>
                      </a:r>
                      <a:r>
                        <a:rPr lang="en-US" sz="1200" b="1" i="0" dirty="0">
                          <a:latin typeface="Roboto"/>
                          <a:cs typeface="Roboto"/>
                        </a:rPr>
                        <a:t> </a:t>
                      </a:r>
                      <a:r>
                        <a:rPr lang="en-US" sz="1200" b="1" i="0" dirty="0" err="1">
                          <a:latin typeface="Roboto"/>
                          <a:cs typeface="Roboto"/>
                        </a:rPr>
                        <a:t>Abubakar</a:t>
                      </a:r>
                      <a:endParaRPr lang="en-US" sz="1200" b="1" i="0" dirty="0">
                        <a:latin typeface="Roboto"/>
                        <a:cs typeface="Roboto"/>
                      </a:endParaRPr>
                    </a:p>
                    <a:p>
                      <a:pPr marL="113030">
                        <a:lnSpc>
                          <a:spcPct val="100000"/>
                        </a:lnSpc>
                        <a:spcBef>
                          <a:spcPts val="880"/>
                        </a:spcBef>
                      </a:pPr>
                      <a:r>
                        <a:rPr lang="en-US" sz="1200" i="0" dirty="0">
                          <a:latin typeface="Roboto"/>
                          <a:cs typeface="Roboto"/>
                        </a:rPr>
                        <a:t>(Director General, </a:t>
                      </a:r>
                      <a:r>
                        <a:rPr lang="en-US" sz="1200" i="0" dirty="0" err="1">
                          <a:latin typeface="Roboto"/>
                          <a:cs typeface="Roboto"/>
                        </a:rPr>
                        <a:t>Nataional</a:t>
                      </a:r>
                      <a:r>
                        <a:rPr lang="en-US" sz="1200" i="0" dirty="0">
                          <a:latin typeface="Roboto"/>
                          <a:cs typeface="Roboto"/>
                        </a:rPr>
                        <a:t> Intelligence Agency. NIA)</a:t>
                      </a:r>
                      <a:endParaRPr sz="1200" i="0" dirty="0">
                        <a:latin typeface="Roboto"/>
                        <a:cs typeface="Roboto"/>
                      </a:endParaRPr>
                    </a:p>
                    <a:p>
                      <a:pPr>
                        <a:lnSpc>
                          <a:spcPct val="100000"/>
                        </a:lnSpc>
                        <a:spcBef>
                          <a:spcPts val="20"/>
                        </a:spcBef>
                      </a:pPr>
                      <a:endParaRPr sz="1500" i="0" dirty="0">
                        <a:latin typeface="Times New Roman"/>
                        <a:cs typeface="Times New Roman"/>
                      </a:endParaRPr>
                    </a:p>
                    <a:p>
                      <a:pPr marL="88265">
                        <a:lnSpc>
                          <a:spcPct val="100000"/>
                        </a:lnSpc>
                      </a:pPr>
                      <a:endParaRPr sz="1100" i="0" dirty="0">
                        <a:latin typeface="Roboto"/>
                        <a:cs typeface="Roboto"/>
                      </a:endParaRPr>
                    </a:p>
                    <a:p>
                      <a:pPr>
                        <a:lnSpc>
                          <a:spcPct val="100000"/>
                        </a:lnSpc>
                      </a:pPr>
                      <a:endParaRPr sz="1400" i="0" dirty="0">
                        <a:latin typeface="Times New Roman"/>
                        <a:cs typeface="Times New Roman"/>
                      </a:endParaRPr>
                    </a:p>
                    <a:p>
                      <a:pPr>
                        <a:lnSpc>
                          <a:spcPct val="100000"/>
                        </a:lnSpc>
                        <a:spcBef>
                          <a:spcPts val="20"/>
                        </a:spcBef>
                      </a:pPr>
                      <a:endParaRPr sz="1400" i="0" dirty="0">
                        <a:latin typeface="Times New Roman"/>
                        <a:cs typeface="Times New Roman"/>
                      </a:endParaRPr>
                    </a:p>
                    <a:p>
                      <a:pPr marL="120650">
                        <a:lnSpc>
                          <a:spcPct val="100000"/>
                        </a:lnSpc>
                      </a:pPr>
                      <a:endParaRPr sz="1100" i="0" dirty="0">
                        <a:latin typeface="Roboto"/>
                        <a:cs typeface="Roboto"/>
                      </a:endParaRPr>
                    </a:p>
                    <a:p>
                      <a:pPr>
                        <a:lnSpc>
                          <a:spcPct val="100000"/>
                        </a:lnSpc>
                      </a:pPr>
                      <a:endParaRPr sz="1400" i="0" dirty="0">
                        <a:latin typeface="Times New Roman"/>
                        <a:cs typeface="Times New Roman"/>
                      </a:endParaRPr>
                    </a:p>
                    <a:p>
                      <a:pPr>
                        <a:lnSpc>
                          <a:spcPct val="100000"/>
                        </a:lnSpc>
                        <a:spcBef>
                          <a:spcPts val="20"/>
                        </a:spcBef>
                      </a:pPr>
                      <a:endParaRPr sz="1400" i="0" dirty="0">
                        <a:latin typeface="Times New Roman"/>
                        <a:cs typeface="Times New Roman"/>
                      </a:endParaRPr>
                    </a:p>
                    <a:p>
                      <a:pPr marL="113030">
                        <a:lnSpc>
                          <a:spcPct val="100000"/>
                        </a:lnSpc>
                      </a:pPr>
                      <a:endParaRPr sz="1100" i="0" dirty="0">
                        <a:latin typeface="Roboto"/>
                        <a:cs typeface="Roboto"/>
                      </a:endParaRPr>
                    </a:p>
                  </a:txBody>
                  <a:tcPr marL="0" marR="0" marT="0" marB="0">
                    <a:lnT w="28575">
                      <a:solidFill>
                        <a:srgbClr val="000000"/>
                      </a:solidFill>
                      <a:prstDash val="solid"/>
                    </a:lnT>
                  </a:tcPr>
                </a:tc>
                <a:extLst>
                  <a:ext uri="{0D108BD9-81ED-4DB2-BD59-A6C34878D82A}">
                    <a16:rowId xmlns:a16="http://schemas.microsoft.com/office/drawing/2014/main" val="10001"/>
                  </a:ext>
                </a:extLst>
              </a:tr>
              <a:tr h="1396688">
                <a:tc>
                  <a:txBody>
                    <a:bodyPr/>
                    <a:lstStyle/>
                    <a:p>
                      <a:pPr>
                        <a:lnSpc>
                          <a:spcPct val="100000"/>
                        </a:lnSpc>
                        <a:spcBef>
                          <a:spcPts val="55"/>
                        </a:spcBef>
                      </a:pPr>
                      <a:endParaRPr sz="2550" dirty="0">
                        <a:latin typeface="Times New Roman"/>
                        <a:cs typeface="Times New Roman"/>
                      </a:endParaRPr>
                    </a:p>
                    <a:p>
                      <a:pPr marL="81280">
                        <a:lnSpc>
                          <a:spcPct val="100000"/>
                        </a:lnSpc>
                      </a:pPr>
                      <a:r>
                        <a:rPr sz="1600" spc="-125" dirty="0">
                          <a:latin typeface="Arial Black"/>
                          <a:cs typeface="Arial Black"/>
                        </a:rPr>
                        <a:t>02</a:t>
                      </a:r>
                      <a:endParaRPr sz="1600" dirty="0">
                        <a:latin typeface="Arial Black"/>
                        <a:cs typeface="Arial Black"/>
                      </a:endParaRPr>
                    </a:p>
                  </a:txBody>
                  <a:tcPr marL="0" marR="0" marT="6985" marB="0">
                    <a:solidFill>
                      <a:srgbClr val="DFFBF5"/>
                    </a:solidFill>
                  </a:tcPr>
                </a:tc>
                <a:tc>
                  <a:txBody>
                    <a:bodyPr/>
                    <a:lstStyle/>
                    <a:p>
                      <a:pPr marL="172720" marR="128270">
                        <a:lnSpc>
                          <a:spcPct val="100000"/>
                        </a:lnSpc>
                        <a:spcBef>
                          <a:spcPts val="1250"/>
                        </a:spcBef>
                      </a:pPr>
                      <a:r>
                        <a:rPr lang="en-US" sz="1200" b="1" i="0" spc="-20" dirty="0">
                          <a:latin typeface="Roboto"/>
                          <a:cs typeface="Roboto"/>
                        </a:rPr>
                        <a:t>Strategic Control &amp; Strategies for Improving Internally Generated Revenue – </a:t>
                      </a:r>
                      <a:r>
                        <a:rPr lang="en-US" sz="1200" b="0" i="0" spc="-20" dirty="0">
                          <a:latin typeface="Roboto"/>
                          <a:cs typeface="Roboto"/>
                        </a:rPr>
                        <a:t>a focus on Budget stabilisation, effective Expenditure management and strategies for improving IGR</a:t>
                      </a:r>
                      <a:endParaRPr sz="1200" b="0" i="0" dirty="0">
                        <a:latin typeface="Roboto"/>
                        <a:cs typeface="Roboto"/>
                      </a:endParaRPr>
                    </a:p>
                  </a:txBody>
                  <a:tcPr marL="0" marR="0" marT="158750" marB="0">
                    <a:solidFill>
                      <a:srgbClr val="DFFBF5"/>
                    </a:solidFill>
                  </a:tcPr>
                </a:tc>
                <a:tc>
                  <a:txBody>
                    <a:bodyPr/>
                    <a:lstStyle/>
                    <a:p>
                      <a:pPr>
                        <a:lnSpc>
                          <a:spcPct val="100000"/>
                        </a:lnSpc>
                        <a:spcBef>
                          <a:spcPts val="45"/>
                        </a:spcBef>
                      </a:pPr>
                      <a:endParaRPr sz="2300" i="0" dirty="0">
                        <a:latin typeface="Times New Roman"/>
                        <a:cs typeface="Times New Roman"/>
                      </a:endParaRPr>
                    </a:p>
                    <a:p>
                      <a:pPr marL="92710" marR="66675">
                        <a:lnSpc>
                          <a:spcPct val="100000"/>
                        </a:lnSpc>
                      </a:pPr>
                      <a:r>
                        <a:rPr sz="1200" i="0" spc="-25" dirty="0">
                          <a:latin typeface="Roboto"/>
                          <a:cs typeface="Roboto"/>
                        </a:rPr>
                        <a:t>Participants </a:t>
                      </a:r>
                      <a:r>
                        <a:rPr sz="1200" i="0" spc="-30" dirty="0">
                          <a:latin typeface="Roboto"/>
                          <a:cs typeface="Roboto"/>
                        </a:rPr>
                        <a:t>will </a:t>
                      </a:r>
                      <a:r>
                        <a:rPr lang="en-US" sz="1200" i="0" spc="-30" dirty="0">
                          <a:latin typeface="Roboto"/>
                          <a:cs typeface="Roboto"/>
                        </a:rPr>
                        <a:t> identify strategies for efficient and effective</a:t>
                      </a:r>
                    </a:p>
                    <a:p>
                      <a:pPr marL="92710" marR="66675">
                        <a:lnSpc>
                          <a:spcPct val="100000"/>
                        </a:lnSpc>
                      </a:pPr>
                      <a:r>
                        <a:rPr lang="en-US" sz="1200" i="0" spc="-30" dirty="0">
                          <a:latin typeface="Roboto"/>
                          <a:cs typeface="Roboto"/>
                        </a:rPr>
                        <a:t>mobilisation of Internally Generated Revenue, and also learn </a:t>
                      </a:r>
                      <a:r>
                        <a:rPr lang="en-US" sz="1200" i="0" spc="-35" dirty="0">
                          <a:latin typeface="Roboto"/>
                          <a:cs typeface="Roboto"/>
                        </a:rPr>
                        <a:t>how the application of strategic control can transform the nation’s economy</a:t>
                      </a:r>
                      <a:endParaRPr sz="1200" i="0" dirty="0">
                        <a:latin typeface="Roboto"/>
                        <a:cs typeface="Roboto"/>
                      </a:endParaRPr>
                    </a:p>
                  </a:txBody>
                  <a:tcPr marL="0" marR="0" marT="5715" marB="0">
                    <a:solidFill>
                      <a:srgbClr val="DFFBF5"/>
                    </a:solidFill>
                  </a:tcPr>
                </a:tc>
                <a:tc vMerge="1">
                  <a:txBody>
                    <a:bodyPr/>
                    <a:lstStyle/>
                    <a:p>
                      <a:pPr>
                        <a:lnSpc>
                          <a:spcPct val="100000"/>
                        </a:lnSpc>
                        <a:spcBef>
                          <a:spcPts val="20"/>
                        </a:spcBef>
                      </a:pPr>
                      <a:endParaRPr sz="1100" i="0" dirty="0">
                        <a:latin typeface="Roboto"/>
                        <a:cs typeface="Roboto"/>
                      </a:endParaRPr>
                    </a:p>
                  </a:txBody>
                  <a:tcPr marL="0" marR="0" marT="0" marB="0">
                    <a:solidFill>
                      <a:srgbClr val="DFFBF5"/>
                    </a:solidFill>
                  </a:tcPr>
                </a:tc>
                <a:extLst>
                  <a:ext uri="{0D108BD9-81ED-4DB2-BD59-A6C34878D82A}">
                    <a16:rowId xmlns:a16="http://schemas.microsoft.com/office/drawing/2014/main" val="10002"/>
                  </a:ext>
                </a:extLst>
              </a:tr>
              <a:tr h="834847">
                <a:tc>
                  <a:txBody>
                    <a:bodyPr/>
                    <a:lstStyle/>
                    <a:p>
                      <a:pPr>
                        <a:lnSpc>
                          <a:spcPct val="100000"/>
                        </a:lnSpc>
                        <a:spcBef>
                          <a:spcPts val="55"/>
                        </a:spcBef>
                      </a:pPr>
                      <a:endParaRPr sz="2550">
                        <a:latin typeface="Times New Roman"/>
                        <a:cs typeface="Times New Roman"/>
                      </a:endParaRPr>
                    </a:p>
                    <a:p>
                      <a:pPr marL="81280">
                        <a:lnSpc>
                          <a:spcPct val="100000"/>
                        </a:lnSpc>
                      </a:pPr>
                      <a:r>
                        <a:rPr sz="1600" spc="-110" dirty="0">
                          <a:latin typeface="Arial Black"/>
                          <a:cs typeface="Arial Black"/>
                        </a:rPr>
                        <a:t>03</a:t>
                      </a:r>
                      <a:endParaRPr sz="1600">
                        <a:latin typeface="Arial Black"/>
                        <a:cs typeface="Arial Black"/>
                      </a:endParaRPr>
                    </a:p>
                  </a:txBody>
                  <a:tcPr marL="0" marR="0" marT="6985" marB="0"/>
                </a:tc>
                <a:tc>
                  <a:txBody>
                    <a:bodyPr/>
                    <a:lstStyle/>
                    <a:p>
                      <a:pPr marL="194310" marR="164465"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 normalizeH="0" baseline="0" noProof="0" dirty="0">
                          <a:ln>
                            <a:noFill/>
                          </a:ln>
                          <a:solidFill>
                            <a:prstClr val="black"/>
                          </a:solidFill>
                          <a:effectLst/>
                          <a:uLnTx/>
                          <a:uFillTx/>
                          <a:latin typeface="Roboto"/>
                          <a:ea typeface="+mn-ea"/>
                          <a:cs typeface="Roboto"/>
                        </a:rPr>
                        <a:t>National Security and sustainable economic development in Nigeria: Prospects and Challenges</a:t>
                      </a:r>
                    </a:p>
                  </a:txBody>
                  <a:tcPr marL="0" marR="0" marT="158750" marB="0"/>
                </a:tc>
                <a:tc>
                  <a:txBody>
                    <a:bodyPr/>
                    <a:lstStyle/>
                    <a:p>
                      <a:pPr>
                        <a:lnSpc>
                          <a:spcPct val="100000"/>
                        </a:lnSpc>
                        <a:spcBef>
                          <a:spcPts val="45"/>
                        </a:spcBef>
                      </a:pPr>
                      <a:endParaRPr sz="1550" i="0" dirty="0">
                        <a:latin typeface="Times New Roman"/>
                        <a:cs typeface="Times New Roman"/>
                      </a:endParaRPr>
                    </a:p>
                    <a:p>
                      <a:pPr marL="92710" marR="0" lvl="0" indent="0" algn="l" defTabSz="914400" rtl="0" eaLnBrk="1" fontAlgn="auto" latinLnBrk="0" hangingPunct="1">
                        <a:lnSpc>
                          <a:spcPct val="100000"/>
                        </a:lnSpc>
                        <a:spcBef>
                          <a:spcPts val="0"/>
                        </a:spcBef>
                        <a:spcAft>
                          <a:spcPts val="0"/>
                        </a:spcAft>
                        <a:buClrTx/>
                        <a:buSzTx/>
                        <a:buFontTx/>
                        <a:buNone/>
                        <a:tabLst/>
                        <a:defRPr/>
                      </a:pPr>
                      <a:r>
                        <a:rPr lang="en-US" sz="1200" i="0" spc="-25" dirty="0">
                          <a:latin typeface="Roboto"/>
                          <a:cs typeface="Roboto"/>
                        </a:rPr>
                        <a:t>This module  will focus on examining the various  security challenges in Nigeria, and proffering  strategies  for tackling them  including </a:t>
                      </a:r>
                      <a:r>
                        <a:rPr kumimoji="0" lang="en-US" sz="1200" b="0" i="0" u="none" strike="noStrike" kern="0" cap="none" spc="-45" normalizeH="0" baseline="0" noProof="0" dirty="0">
                          <a:ln>
                            <a:noFill/>
                          </a:ln>
                          <a:solidFill>
                            <a:prstClr val="black"/>
                          </a:solidFill>
                          <a:effectLst/>
                          <a:uLnTx/>
                          <a:uFillTx/>
                          <a:latin typeface="Roboto"/>
                          <a:ea typeface="+mn-ea"/>
                          <a:cs typeface="Roboto"/>
                        </a:rPr>
                        <a:t>the role of defense, rule-of-law, national security architecture and how they impact  economic growth and development of Nigeria</a:t>
                      </a:r>
                    </a:p>
                    <a:p>
                      <a:pPr marL="92710">
                        <a:lnSpc>
                          <a:spcPct val="100000"/>
                        </a:lnSpc>
                      </a:pPr>
                      <a:endParaRPr sz="1200" i="0" dirty="0">
                        <a:latin typeface="Roboto"/>
                        <a:cs typeface="Roboto"/>
                      </a:endParaRPr>
                    </a:p>
                  </a:txBody>
                  <a:tcPr marL="0" marR="0" marT="5715" marB="0"/>
                </a:tc>
                <a:tc vMerge="1">
                  <a:txBody>
                    <a:bodyPr/>
                    <a:lstStyle/>
                    <a:p>
                      <a:pPr>
                        <a:lnSpc>
                          <a:spcPct val="100000"/>
                        </a:lnSpc>
                      </a:pPr>
                      <a:endParaRPr sz="1100" i="0" dirty="0">
                        <a:latin typeface="Roboto"/>
                        <a:cs typeface="Roboto"/>
                      </a:endParaRPr>
                    </a:p>
                  </a:txBody>
                  <a:tcPr marL="0" marR="0" marT="0" marB="0"/>
                </a:tc>
                <a:extLst>
                  <a:ext uri="{0D108BD9-81ED-4DB2-BD59-A6C34878D82A}">
                    <a16:rowId xmlns:a16="http://schemas.microsoft.com/office/drawing/2014/main" val="10003"/>
                  </a:ext>
                </a:extLst>
              </a:tr>
            </a:tbl>
          </a:graphicData>
        </a:graphic>
      </p:graphicFrame>
      <p:sp>
        <p:nvSpPr>
          <p:cNvPr id="4" name="object 4"/>
          <p:cNvSpPr/>
          <p:nvPr/>
        </p:nvSpPr>
        <p:spPr>
          <a:xfrm>
            <a:off x="713095" y="6265913"/>
            <a:ext cx="10520680" cy="246328"/>
          </a:xfrm>
          <a:custGeom>
            <a:avLst/>
            <a:gdLst/>
            <a:ahLst/>
            <a:cxnLst/>
            <a:rect l="l" t="t" r="r" b="b"/>
            <a:pathLst>
              <a:path w="10520680">
                <a:moveTo>
                  <a:pt x="0" y="0"/>
                </a:moveTo>
                <a:lnTo>
                  <a:pt x="10520235" y="0"/>
                </a:lnTo>
              </a:path>
            </a:pathLst>
          </a:custGeom>
          <a:ln w="25400">
            <a:solidFill>
              <a:srgbClr val="000000"/>
            </a:solidFill>
          </a:ln>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18415" rIns="0" bIns="0" rtlCol="0">
            <a:spAutoFit/>
          </a:bodyPr>
          <a:lstStyle/>
          <a:p>
            <a:pPr marL="38100">
              <a:lnSpc>
                <a:spcPct val="100000"/>
              </a:lnSpc>
              <a:spcBef>
                <a:spcPts val="145"/>
              </a:spcBef>
            </a:pPr>
            <a:fld id="{81D60167-4931-47E6-BA6A-407CBD079E47}" type="slidenum">
              <a:rPr spc="-45" dirty="0"/>
              <a:t>7</a:t>
            </a:fld>
            <a:endParaRPr spc="-45" dirty="0"/>
          </a:p>
        </p:txBody>
      </p:sp>
      <p:sp>
        <p:nvSpPr>
          <p:cNvPr id="8" name="TextBox 22">
            <a:extLst>
              <a:ext uri="{FF2B5EF4-FFF2-40B4-BE49-F238E27FC236}">
                <a16:creationId xmlns:a16="http://schemas.microsoft.com/office/drawing/2014/main" id="{306F2BC8-30AA-4CAC-BCC2-66BEB727DA02}"/>
              </a:ext>
            </a:extLst>
          </p:cNvPr>
          <p:cNvSpPr txBox="1">
            <a:spLocks noChangeArrowheads="1"/>
          </p:cNvSpPr>
          <p:nvPr/>
        </p:nvSpPr>
        <p:spPr bwMode="auto">
          <a:xfrm>
            <a:off x="713095" y="136525"/>
            <a:ext cx="6895182"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&amp; Economic  Development</a:t>
            </a:r>
          </a:p>
        </p:txBody>
      </p:sp>
      <p:sp>
        <p:nvSpPr>
          <p:cNvPr id="9" name="Title 1">
            <a:extLst>
              <a:ext uri="{FF2B5EF4-FFF2-40B4-BE49-F238E27FC236}">
                <a16:creationId xmlns:a16="http://schemas.microsoft.com/office/drawing/2014/main" id="{28F683C6-10C8-4E47-A830-940DD4FCBA2C}"/>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Summary of Topics (1/3)</a:t>
            </a:r>
          </a:p>
        </p:txBody>
      </p:sp>
    </p:spTree>
    <p:extLst>
      <p:ext uri="{BB962C8B-B14F-4D97-AF65-F5344CB8AC3E}">
        <p14:creationId xmlns:p14="http://schemas.microsoft.com/office/powerpoint/2010/main" val="63846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594611653"/>
              </p:ext>
            </p:extLst>
          </p:nvPr>
        </p:nvGraphicFramePr>
        <p:xfrm>
          <a:off x="839787" y="1200161"/>
          <a:ext cx="10521311" cy="4300209"/>
        </p:xfrm>
        <a:graphic>
          <a:graphicData uri="http://schemas.openxmlformats.org/drawingml/2006/table">
            <a:tbl>
              <a:tblPr firstRow="1" bandRow="1">
                <a:tableStyleId>{2D5ABB26-0587-4C30-8999-92F81FD0307C}</a:tableStyleId>
              </a:tblPr>
              <a:tblGrid>
                <a:gridCol w="567055">
                  <a:extLst>
                    <a:ext uri="{9D8B030D-6E8A-4147-A177-3AD203B41FA5}">
                      <a16:colId xmlns:a16="http://schemas.microsoft.com/office/drawing/2014/main" val="20000"/>
                    </a:ext>
                  </a:extLst>
                </a:gridCol>
                <a:gridCol w="2309495">
                  <a:extLst>
                    <a:ext uri="{9D8B030D-6E8A-4147-A177-3AD203B41FA5}">
                      <a16:colId xmlns:a16="http://schemas.microsoft.com/office/drawing/2014/main" val="20001"/>
                    </a:ext>
                  </a:extLst>
                </a:gridCol>
                <a:gridCol w="5217159">
                  <a:extLst>
                    <a:ext uri="{9D8B030D-6E8A-4147-A177-3AD203B41FA5}">
                      <a16:colId xmlns:a16="http://schemas.microsoft.com/office/drawing/2014/main" val="20002"/>
                    </a:ext>
                  </a:extLst>
                </a:gridCol>
                <a:gridCol w="2427602">
                  <a:extLst>
                    <a:ext uri="{9D8B030D-6E8A-4147-A177-3AD203B41FA5}">
                      <a16:colId xmlns:a16="http://schemas.microsoft.com/office/drawing/2014/main" val="20003"/>
                    </a:ext>
                  </a:extLst>
                </a:gridCol>
              </a:tblGrid>
              <a:tr h="777175">
                <a:tc>
                  <a:txBody>
                    <a:bodyPr/>
                    <a:lstStyle/>
                    <a:p>
                      <a:pPr marL="81280">
                        <a:lnSpc>
                          <a:spcPct val="100000"/>
                        </a:lnSpc>
                        <a:spcBef>
                          <a:spcPts val="1445"/>
                        </a:spcBef>
                      </a:pPr>
                      <a:r>
                        <a:rPr sz="1400" b="1" spc="40" dirty="0">
                          <a:solidFill>
                            <a:srgbClr val="FFFFFF"/>
                          </a:solidFill>
                          <a:latin typeface="Arial"/>
                          <a:cs typeface="Arial"/>
                        </a:rPr>
                        <a:t>S/N</a:t>
                      </a:r>
                      <a:endParaRPr sz="1400" dirty="0">
                        <a:latin typeface="Arial"/>
                        <a:cs typeface="Arial"/>
                      </a:endParaRPr>
                    </a:p>
                  </a:txBody>
                  <a:tcPr marL="0" marR="0" marT="183515" marB="0">
                    <a:lnT w="28575">
                      <a:solidFill>
                        <a:srgbClr val="000000"/>
                      </a:solidFill>
                      <a:prstDash val="solid"/>
                    </a:lnT>
                    <a:lnB w="28575">
                      <a:solidFill>
                        <a:srgbClr val="000000"/>
                      </a:solidFill>
                      <a:prstDash val="solid"/>
                    </a:lnB>
                    <a:solidFill>
                      <a:srgbClr val="0D0D0D"/>
                    </a:solidFill>
                  </a:tcPr>
                </a:tc>
                <a:tc>
                  <a:txBody>
                    <a:bodyPr/>
                    <a:lstStyle/>
                    <a:p>
                      <a:pPr marL="172720">
                        <a:lnSpc>
                          <a:spcPct val="100000"/>
                        </a:lnSpc>
                        <a:spcBef>
                          <a:spcPts val="1315"/>
                        </a:spcBef>
                      </a:pPr>
                      <a:r>
                        <a:rPr sz="1600" b="1" spc="75" dirty="0">
                          <a:solidFill>
                            <a:srgbClr val="FFFFFF"/>
                          </a:solidFill>
                          <a:latin typeface="Arial"/>
                          <a:cs typeface="Arial"/>
                        </a:rPr>
                        <a:t>Module</a:t>
                      </a:r>
                      <a:endParaRPr sz="1600" dirty="0">
                        <a:latin typeface="Arial"/>
                        <a:cs typeface="Arial"/>
                      </a:endParaRPr>
                    </a:p>
                  </a:txBody>
                  <a:tcPr marL="0" marR="0" marT="167005" marB="0">
                    <a:lnT w="28575">
                      <a:solidFill>
                        <a:srgbClr val="000000"/>
                      </a:solidFill>
                      <a:prstDash val="solid"/>
                    </a:lnT>
                    <a:lnB w="28575">
                      <a:solidFill>
                        <a:srgbClr val="000000"/>
                      </a:solidFill>
                      <a:prstDash val="solid"/>
                    </a:lnB>
                    <a:solidFill>
                      <a:srgbClr val="0D0D0D"/>
                    </a:solidFill>
                  </a:tcPr>
                </a:tc>
                <a:tc>
                  <a:txBody>
                    <a:bodyPr/>
                    <a:lstStyle/>
                    <a:p>
                      <a:pPr marL="92710">
                        <a:lnSpc>
                          <a:spcPct val="100000"/>
                        </a:lnSpc>
                        <a:spcBef>
                          <a:spcPts val="1365"/>
                        </a:spcBef>
                      </a:pPr>
                      <a:r>
                        <a:rPr sz="1600" b="1" i="0" spc="-40" dirty="0">
                          <a:solidFill>
                            <a:srgbClr val="FFFFFF"/>
                          </a:solidFill>
                          <a:latin typeface="Roboto"/>
                          <a:cs typeface="Roboto"/>
                        </a:rPr>
                        <a:t>Module</a:t>
                      </a:r>
                      <a:r>
                        <a:rPr sz="1600" b="1" i="0" spc="-20" dirty="0">
                          <a:solidFill>
                            <a:srgbClr val="FFFFFF"/>
                          </a:solidFill>
                          <a:latin typeface="Roboto"/>
                          <a:cs typeface="Roboto"/>
                        </a:rPr>
                        <a:t> </a:t>
                      </a:r>
                      <a:r>
                        <a:rPr sz="1600" b="1" i="0" spc="-30" dirty="0">
                          <a:solidFill>
                            <a:srgbClr val="FFFFFF"/>
                          </a:solidFill>
                          <a:latin typeface="Roboto"/>
                          <a:cs typeface="Roboto"/>
                        </a:rPr>
                        <a:t>Description</a:t>
                      </a:r>
                      <a:endParaRPr sz="1600" i="0" dirty="0">
                        <a:latin typeface="Roboto"/>
                        <a:cs typeface="Roboto"/>
                      </a:endParaRPr>
                    </a:p>
                  </a:txBody>
                  <a:tcPr marL="0" marR="0" marT="173355" marB="0">
                    <a:lnT w="28575">
                      <a:solidFill>
                        <a:srgbClr val="000000"/>
                      </a:solidFill>
                      <a:prstDash val="solid"/>
                    </a:lnT>
                    <a:lnB w="28575">
                      <a:solidFill>
                        <a:srgbClr val="000000"/>
                      </a:solidFill>
                      <a:prstDash val="solid"/>
                    </a:lnB>
                    <a:solidFill>
                      <a:srgbClr val="0D0D0D"/>
                    </a:solidFill>
                  </a:tcPr>
                </a:tc>
                <a:tc>
                  <a:txBody>
                    <a:bodyPr/>
                    <a:lstStyle/>
                    <a:p>
                      <a:endParaRPr lang="en-US" dirty="0"/>
                    </a:p>
                  </a:txBody>
                  <a:tcPr marL="0" marR="0" marT="79375" marB="0" vert="vert270">
                    <a:lnT w="28575">
                      <a:solidFill>
                        <a:srgbClr val="000000"/>
                      </a:solidFill>
                      <a:prstDash val="solid"/>
                    </a:lnT>
                    <a:lnB w="28575" cap="flat" cmpd="sng" algn="ctr">
                      <a:solidFill>
                        <a:srgbClr val="000000"/>
                      </a:solidFill>
                      <a:prstDash val="solid"/>
                      <a:round/>
                      <a:headEnd type="none" w="med" len="med"/>
                      <a:tailEnd type="none" w="med" len="med"/>
                    </a:lnB>
                    <a:solidFill>
                      <a:srgbClr val="0D0D0D"/>
                    </a:solidFill>
                  </a:tcPr>
                </a:tc>
                <a:extLst>
                  <a:ext uri="{0D108BD9-81ED-4DB2-BD59-A6C34878D82A}">
                    <a16:rowId xmlns:a16="http://schemas.microsoft.com/office/drawing/2014/main" val="10000"/>
                  </a:ext>
                </a:extLst>
              </a:tr>
              <a:tr h="1560967">
                <a:tc>
                  <a:txBody>
                    <a:bodyPr/>
                    <a:lstStyle/>
                    <a:p>
                      <a:pPr>
                        <a:lnSpc>
                          <a:spcPct val="100000"/>
                        </a:lnSpc>
                        <a:spcBef>
                          <a:spcPts val="55"/>
                        </a:spcBef>
                      </a:pPr>
                      <a:endParaRPr sz="3200" dirty="0">
                        <a:latin typeface="Times New Roman"/>
                        <a:cs typeface="Times New Roman"/>
                      </a:endParaRPr>
                    </a:p>
                    <a:p>
                      <a:pPr marL="81280">
                        <a:lnSpc>
                          <a:spcPct val="100000"/>
                        </a:lnSpc>
                      </a:pPr>
                      <a:r>
                        <a:rPr sz="1600" spc="-350" dirty="0">
                          <a:latin typeface="Arial Black"/>
                          <a:cs typeface="Arial Black"/>
                        </a:rPr>
                        <a:t>0</a:t>
                      </a:r>
                      <a:r>
                        <a:rPr lang="en-US" sz="1600" spc="-350" dirty="0">
                          <a:latin typeface="Arial Black"/>
                          <a:cs typeface="Arial Black"/>
                        </a:rPr>
                        <a:t>4</a:t>
                      </a:r>
                      <a:endParaRPr sz="1600" dirty="0">
                        <a:latin typeface="Arial Black"/>
                        <a:cs typeface="Arial Black"/>
                      </a:endParaRPr>
                    </a:p>
                  </a:txBody>
                  <a:tcPr marL="0" marR="0" marT="6985" marB="0">
                    <a:lnT w="28575">
                      <a:solidFill>
                        <a:srgbClr val="000000"/>
                      </a:solidFill>
                      <a:prstDash val="solid"/>
                    </a:lnT>
                  </a:tcPr>
                </a:tc>
                <a:tc>
                  <a:txBody>
                    <a:bodyPr/>
                    <a:lstStyle/>
                    <a:p>
                      <a:pPr marL="194310" marR="164465"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 normalizeH="0" baseline="0" noProof="0" dirty="0">
                          <a:ln>
                            <a:noFill/>
                          </a:ln>
                          <a:solidFill>
                            <a:prstClr val="black"/>
                          </a:solidFill>
                          <a:effectLst/>
                          <a:uLnTx/>
                          <a:uFillTx/>
                          <a:latin typeface="Roboto"/>
                          <a:ea typeface="+mn-ea"/>
                          <a:cs typeface="Roboto"/>
                        </a:rPr>
                        <a:t>Rethinking Economic Diversification in Nigeria </a:t>
                      </a:r>
                      <a:r>
                        <a:rPr kumimoji="0" lang="en-US" sz="1200" b="0" i="0" u="none" strike="noStrike" kern="0" cap="none" spc="-50" normalizeH="0" baseline="0" noProof="0" dirty="0">
                          <a:ln>
                            <a:noFill/>
                          </a:ln>
                          <a:solidFill>
                            <a:prstClr val="black"/>
                          </a:solidFill>
                          <a:effectLst/>
                          <a:uLnTx/>
                          <a:uFillTx/>
                          <a:latin typeface="Roboto"/>
                          <a:ea typeface="+mn-ea"/>
                          <a:cs typeface="Roboto"/>
                        </a:rPr>
                        <a:t>–  </a:t>
                      </a:r>
                      <a:r>
                        <a:rPr kumimoji="0" lang="en-US" sz="1200" b="0" i="0" u="none" strike="noStrike" kern="0" cap="none" spc="-15" normalizeH="0" baseline="0" noProof="0" dirty="0">
                          <a:ln>
                            <a:noFill/>
                          </a:ln>
                          <a:solidFill>
                            <a:prstClr val="black"/>
                          </a:solidFill>
                          <a:effectLst/>
                          <a:uLnTx/>
                          <a:uFillTx/>
                          <a:latin typeface="Roboto"/>
                          <a:ea typeface="+mn-ea"/>
                          <a:cs typeface="Roboto"/>
                        </a:rPr>
                        <a:t>a </a:t>
                      </a:r>
                      <a:r>
                        <a:rPr kumimoji="0" lang="en-US" sz="1200" b="0" i="0" u="none" strike="noStrike" kern="0" cap="none" spc="-30" normalizeH="0" baseline="0" noProof="0" dirty="0">
                          <a:ln>
                            <a:noFill/>
                          </a:ln>
                          <a:solidFill>
                            <a:prstClr val="black"/>
                          </a:solidFill>
                          <a:effectLst/>
                          <a:uLnTx/>
                          <a:uFillTx/>
                          <a:latin typeface="Roboto"/>
                          <a:ea typeface="+mn-ea"/>
                          <a:cs typeface="Roboto"/>
                        </a:rPr>
                        <a:t>focus on understanding the challenges of value exportation.</a:t>
                      </a:r>
                      <a:endParaRPr kumimoji="0" lang="en-US" sz="1200" b="0" i="0" u="none" strike="noStrike" kern="0" cap="none" spc="0" normalizeH="0" baseline="0" noProof="0" dirty="0">
                        <a:ln>
                          <a:noFill/>
                        </a:ln>
                        <a:solidFill>
                          <a:prstClr val="black"/>
                        </a:solidFill>
                        <a:effectLst/>
                        <a:uLnTx/>
                        <a:uFillTx/>
                        <a:latin typeface="Roboto"/>
                        <a:ea typeface="+mn-ea"/>
                        <a:cs typeface="Roboto"/>
                      </a:endParaRPr>
                    </a:p>
                  </a:txBody>
                  <a:tcPr marL="0" marR="0" marT="162560" marB="0">
                    <a:lnT w="28575">
                      <a:solidFill>
                        <a:srgbClr val="000000"/>
                      </a:solidFill>
                      <a:prstDash val="solid"/>
                    </a:lnT>
                  </a:tcPr>
                </a:tc>
                <a:tc>
                  <a:txBody>
                    <a:bodyPr/>
                    <a:lstStyle/>
                    <a:p>
                      <a:pPr marL="95885" marR="103505" lvl="0" indent="0" defTabSz="91440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chemeClr val="tx1"/>
                        </a:solidFill>
                        <a:effectLst/>
                        <a:uLnTx/>
                        <a:uFillTx/>
                        <a:latin typeface="Times New Roman"/>
                        <a:ea typeface="+mn-ea"/>
                        <a:cs typeface="Times New Roman"/>
                      </a:endParaRPr>
                    </a:p>
                    <a:p>
                      <a:pPr marL="95885" marR="103505"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45" normalizeH="0" baseline="0" noProof="0" dirty="0">
                          <a:ln>
                            <a:noFill/>
                          </a:ln>
                          <a:solidFill>
                            <a:prstClr val="black"/>
                          </a:solidFill>
                          <a:effectLst/>
                          <a:uLnTx/>
                          <a:uFillTx/>
                          <a:latin typeface="Roboto"/>
                          <a:ea typeface="+mn-ea"/>
                          <a:cs typeface="Roboto"/>
                        </a:rPr>
                        <a:t>This </a:t>
                      </a:r>
                      <a:r>
                        <a:rPr kumimoji="0" lang="en-US" sz="1200" b="0" i="0" u="none" strike="noStrike" kern="0" cap="none" spc="-35" normalizeH="0" baseline="0" noProof="0" dirty="0">
                          <a:ln>
                            <a:noFill/>
                          </a:ln>
                          <a:solidFill>
                            <a:prstClr val="black"/>
                          </a:solidFill>
                          <a:effectLst/>
                          <a:uLnTx/>
                          <a:uFillTx/>
                          <a:latin typeface="Roboto"/>
                          <a:ea typeface="+mn-ea"/>
                          <a:cs typeface="Roboto"/>
                        </a:rPr>
                        <a:t>module will </a:t>
                      </a:r>
                      <a:r>
                        <a:rPr kumimoji="0" lang="en-US" sz="1200" b="0" i="0" u="none" strike="noStrike" kern="0" cap="none" spc="-40" normalizeH="0" baseline="0" noProof="0" dirty="0">
                          <a:ln>
                            <a:noFill/>
                          </a:ln>
                          <a:solidFill>
                            <a:prstClr val="black"/>
                          </a:solidFill>
                          <a:effectLst/>
                          <a:uLnTx/>
                          <a:uFillTx/>
                          <a:latin typeface="Roboto"/>
                          <a:ea typeface="+mn-ea"/>
                          <a:cs typeface="Roboto"/>
                        </a:rPr>
                        <a:t>be </a:t>
                      </a:r>
                      <a:r>
                        <a:rPr kumimoji="0" lang="en-US" sz="1200" b="0" i="0" u="none" strike="noStrike" kern="0" cap="none" spc="-25" normalizeH="0" baseline="0" noProof="0" dirty="0">
                          <a:ln>
                            <a:noFill/>
                          </a:ln>
                          <a:solidFill>
                            <a:prstClr val="black"/>
                          </a:solidFill>
                          <a:effectLst/>
                          <a:uLnTx/>
                          <a:uFillTx/>
                          <a:latin typeface="Roboto"/>
                          <a:ea typeface="+mn-ea"/>
                          <a:cs typeface="Roboto"/>
                        </a:rPr>
                        <a:t>facilitated with </a:t>
                      </a:r>
                      <a:r>
                        <a:rPr kumimoji="0" lang="en-US" sz="1200" b="0" i="0" u="none" strike="noStrike" kern="0" cap="none" spc="-30" normalizeH="0" baseline="0" noProof="0" dirty="0">
                          <a:ln>
                            <a:noFill/>
                          </a:ln>
                          <a:solidFill>
                            <a:prstClr val="black"/>
                          </a:solidFill>
                          <a:effectLst/>
                          <a:uLnTx/>
                          <a:uFillTx/>
                          <a:latin typeface="Roboto"/>
                          <a:ea typeface="+mn-ea"/>
                          <a:cs typeface="Roboto"/>
                        </a:rPr>
                        <a:t>the intention </a:t>
                      </a:r>
                      <a:r>
                        <a:rPr kumimoji="0" lang="en-US" sz="1200" b="0" i="0" u="none" strike="noStrike" kern="0" cap="none" spc="-35" normalizeH="0" baseline="0" noProof="0" dirty="0">
                          <a:ln>
                            <a:noFill/>
                          </a:ln>
                          <a:solidFill>
                            <a:prstClr val="black"/>
                          </a:solidFill>
                          <a:effectLst/>
                          <a:uLnTx/>
                          <a:uFillTx/>
                          <a:latin typeface="Roboto"/>
                          <a:ea typeface="+mn-ea"/>
                          <a:cs typeface="Roboto"/>
                        </a:rPr>
                        <a:t>of </a:t>
                      </a:r>
                      <a:r>
                        <a:rPr kumimoji="0" lang="en-US" sz="1200" b="0" i="0" u="none" strike="noStrike" kern="0" cap="none" spc="-40" normalizeH="0" baseline="0" noProof="0" dirty="0">
                          <a:ln>
                            <a:noFill/>
                          </a:ln>
                          <a:solidFill>
                            <a:prstClr val="black"/>
                          </a:solidFill>
                          <a:effectLst/>
                          <a:uLnTx/>
                          <a:uFillTx/>
                          <a:latin typeface="Roboto"/>
                          <a:ea typeface="+mn-ea"/>
                          <a:cs typeface="Roboto"/>
                        </a:rPr>
                        <a:t>driving </a:t>
                      </a:r>
                      <a:r>
                        <a:rPr kumimoji="0" lang="en-US" sz="1200" b="0" i="0" u="none" strike="noStrike" kern="0" cap="none" spc="-35" normalizeH="0" baseline="0" noProof="0" dirty="0">
                          <a:ln>
                            <a:noFill/>
                          </a:ln>
                          <a:solidFill>
                            <a:prstClr val="black"/>
                          </a:solidFill>
                          <a:effectLst/>
                          <a:uLnTx/>
                          <a:uFillTx/>
                          <a:latin typeface="Roboto"/>
                          <a:ea typeface="+mn-ea"/>
                          <a:cs typeface="Roboto"/>
                        </a:rPr>
                        <a:t>home </a:t>
                      </a:r>
                      <a:r>
                        <a:rPr kumimoji="0" lang="en-US" sz="1200" b="0" i="0" u="none" strike="noStrike" kern="0" cap="none" spc="-15" normalizeH="0" baseline="0" noProof="0" dirty="0">
                          <a:ln>
                            <a:noFill/>
                          </a:ln>
                          <a:solidFill>
                            <a:prstClr val="black"/>
                          </a:solidFill>
                          <a:effectLst/>
                          <a:uLnTx/>
                          <a:uFillTx/>
                          <a:latin typeface="Roboto"/>
                          <a:ea typeface="+mn-ea"/>
                          <a:cs typeface="Roboto"/>
                        </a:rPr>
                        <a:t>to </a:t>
                      </a:r>
                      <a:r>
                        <a:rPr kumimoji="0" lang="en-US" sz="1200" b="0" i="0" u="none" strike="noStrike" kern="0" cap="none" spc="-30" normalizeH="0" baseline="0" noProof="0" dirty="0">
                          <a:ln>
                            <a:noFill/>
                          </a:ln>
                          <a:solidFill>
                            <a:prstClr val="black"/>
                          </a:solidFill>
                          <a:effectLst/>
                          <a:uLnTx/>
                          <a:uFillTx/>
                          <a:latin typeface="Roboto"/>
                          <a:ea typeface="+mn-ea"/>
                          <a:cs typeface="Roboto"/>
                        </a:rPr>
                        <a:t>the  </a:t>
                      </a:r>
                      <a:r>
                        <a:rPr kumimoji="0" lang="en-US" sz="1200" b="0" i="0" u="none" strike="noStrike" kern="0" cap="none" spc="-25" normalizeH="0" baseline="0" noProof="0" dirty="0">
                          <a:ln>
                            <a:noFill/>
                          </a:ln>
                          <a:solidFill>
                            <a:prstClr val="black"/>
                          </a:solidFill>
                          <a:effectLst/>
                          <a:uLnTx/>
                          <a:uFillTx/>
                          <a:latin typeface="Roboto"/>
                          <a:ea typeface="+mn-ea"/>
                          <a:cs typeface="Roboto"/>
                        </a:rPr>
                        <a:t>participants </a:t>
                      </a:r>
                      <a:r>
                        <a:rPr kumimoji="0" lang="en-US" sz="1200" b="0" i="0" u="none" strike="noStrike" kern="0" cap="none" spc="-30" normalizeH="0" baseline="0" noProof="0" dirty="0">
                          <a:ln>
                            <a:noFill/>
                          </a:ln>
                          <a:solidFill>
                            <a:prstClr val="black"/>
                          </a:solidFill>
                          <a:effectLst/>
                          <a:uLnTx/>
                          <a:uFillTx/>
                          <a:latin typeface="Roboto"/>
                          <a:ea typeface="+mn-ea"/>
                          <a:cs typeface="Roboto"/>
                        </a:rPr>
                        <a:t>the  challenges of mono-economies like Nigeria in the New Normal. Participants will also gain insights into the immense opportunities that abound in value exportation across several non-oil sectors.</a:t>
                      </a:r>
                      <a:endParaRPr kumimoji="0" lang="en-US" sz="1200" b="0" i="0" u="none" strike="noStrike" kern="0" cap="none" spc="0" normalizeH="0" baseline="0" noProof="0" dirty="0">
                        <a:ln>
                          <a:noFill/>
                        </a:ln>
                        <a:solidFill>
                          <a:prstClr val="black"/>
                        </a:solidFill>
                        <a:effectLst/>
                        <a:uLnTx/>
                        <a:uFillTx/>
                        <a:latin typeface="Roboto"/>
                        <a:ea typeface="+mn-ea"/>
                        <a:cs typeface="Roboto"/>
                      </a:endParaRPr>
                    </a:p>
                  </a:txBody>
                  <a:tcPr marL="0" marR="0" marT="0" marB="0">
                    <a:lnT w="28575">
                      <a:solidFill>
                        <a:srgbClr val="000000"/>
                      </a:solidFill>
                      <a:prstDash val="solid"/>
                    </a:lnT>
                  </a:tcPr>
                </a:tc>
                <a:tc rowSpan="3">
                  <a:txBody>
                    <a:bodyPr/>
                    <a:lstStyle/>
                    <a:p>
                      <a:endParaRPr lang="en-US" dirty="0"/>
                    </a:p>
                    <a:p>
                      <a:r>
                        <a:rPr lang="en-US" baseline="0" dirty="0"/>
                        <a:t> </a:t>
                      </a:r>
                      <a:r>
                        <a:rPr lang="en-US" sz="1200" b="1" baseline="0" dirty="0">
                          <a:latin typeface="Roboto"/>
                        </a:rPr>
                        <a:t>Dr</a:t>
                      </a:r>
                      <a:r>
                        <a:rPr lang="en-US" sz="1600" b="1" baseline="0" dirty="0">
                          <a:latin typeface="Roboto"/>
                        </a:rPr>
                        <a:t>.</a:t>
                      </a:r>
                      <a:r>
                        <a:rPr lang="en-US" sz="1600" baseline="0" dirty="0">
                          <a:latin typeface="Roboto"/>
                        </a:rPr>
                        <a:t> </a:t>
                      </a:r>
                      <a:r>
                        <a:rPr lang="en-US" sz="1200" b="1" baseline="0" dirty="0">
                          <a:latin typeface="Roboto"/>
                        </a:rPr>
                        <a:t>Ngozi </a:t>
                      </a:r>
                      <a:r>
                        <a:rPr lang="en-US" sz="1200" b="1" baseline="0" dirty="0" err="1">
                          <a:latin typeface="Roboto"/>
                        </a:rPr>
                        <a:t>Okonjo</a:t>
                      </a:r>
                      <a:r>
                        <a:rPr lang="en-US" sz="1200" b="1" baseline="0" dirty="0">
                          <a:latin typeface="Roboto"/>
                        </a:rPr>
                        <a:t> Iweala</a:t>
                      </a:r>
                    </a:p>
                    <a:p>
                      <a:r>
                        <a:rPr lang="en-US" sz="1200" baseline="0" dirty="0">
                          <a:latin typeface="Roboto"/>
                        </a:rPr>
                        <a:t>  Director General, World Trade</a:t>
                      </a:r>
                    </a:p>
                    <a:p>
                      <a:r>
                        <a:rPr lang="en-US" sz="1200" baseline="0" dirty="0">
                          <a:latin typeface="Roboto"/>
                        </a:rPr>
                        <a:t>  Organization- WTO</a:t>
                      </a:r>
                    </a:p>
                    <a:p>
                      <a:endParaRPr lang="en-US" sz="1400" baseline="0" dirty="0">
                        <a:latin typeface="Roboto"/>
                      </a:endParaRPr>
                    </a:p>
                    <a:p>
                      <a:endParaRPr lang="en-US" sz="1400" baseline="0" dirty="0">
                        <a:latin typeface="Roboto"/>
                      </a:endParaRPr>
                    </a:p>
                    <a:p>
                      <a:endParaRPr lang="en-US" sz="1400" baseline="0" dirty="0">
                        <a:latin typeface="Roboto"/>
                      </a:endParaRPr>
                    </a:p>
                    <a:p>
                      <a:r>
                        <a:rPr lang="en-US" sz="1400" baseline="0" dirty="0">
                          <a:latin typeface="Roboto"/>
                        </a:rPr>
                        <a:t>  </a:t>
                      </a:r>
                      <a:r>
                        <a:rPr lang="en-US" sz="1200" b="1" baseline="0" dirty="0">
                          <a:latin typeface="Roboto"/>
                        </a:rPr>
                        <a:t>Patience </a:t>
                      </a:r>
                      <a:r>
                        <a:rPr lang="en-US" sz="1200" b="1" baseline="0" dirty="0" err="1">
                          <a:latin typeface="Roboto"/>
                        </a:rPr>
                        <a:t>Oniha</a:t>
                      </a:r>
                      <a:endParaRPr lang="en-US" sz="1200" b="1" baseline="0" dirty="0">
                        <a:latin typeface="Roboto"/>
                      </a:endParaRPr>
                    </a:p>
                    <a:p>
                      <a:r>
                        <a:rPr lang="en-US" sz="1200" baseline="0" dirty="0">
                          <a:latin typeface="Roboto"/>
                        </a:rPr>
                        <a:t>  Director General, Debt</a:t>
                      </a:r>
                    </a:p>
                    <a:p>
                      <a:r>
                        <a:rPr lang="en-US" sz="1200" baseline="0" dirty="0">
                          <a:latin typeface="Roboto"/>
                        </a:rPr>
                        <a:t>  Management Office- DMO</a:t>
                      </a:r>
                    </a:p>
                    <a:p>
                      <a:endParaRPr lang="en-US" sz="1400" baseline="0" dirty="0">
                        <a:latin typeface="Roboto"/>
                      </a:endParaRPr>
                    </a:p>
                    <a:p>
                      <a:r>
                        <a:rPr lang="en-US" sz="1400" baseline="0" dirty="0">
                          <a:latin typeface="Roboto"/>
                        </a:rPr>
                        <a:t>  </a:t>
                      </a:r>
                      <a:r>
                        <a:rPr lang="en-US" sz="1200" b="1" baseline="0" dirty="0">
                          <a:latin typeface="Roboto"/>
                        </a:rPr>
                        <a:t>Ben </a:t>
                      </a:r>
                      <a:r>
                        <a:rPr lang="en-US" sz="1200" b="1" baseline="0" dirty="0" err="1">
                          <a:latin typeface="Roboto"/>
                        </a:rPr>
                        <a:t>Akabueze</a:t>
                      </a:r>
                      <a:endParaRPr lang="en-US" sz="1200" b="1" baseline="0" dirty="0">
                        <a:latin typeface="Roboto"/>
                      </a:endParaRPr>
                    </a:p>
                    <a:p>
                      <a:r>
                        <a:rPr lang="en-US" sz="1200" baseline="0" dirty="0">
                          <a:latin typeface="Roboto"/>
                        </a:rPr>
                        <a:t>  Director General, Budget Office</a:t>
                      </a:r>
                    </a:p>
                    <a:p>
                      <a:r>
                        <a:rPr lang="en-US" sz="1200" baseline="0" dirty="0">
                          <a:latin typeface="Roboto"/>
                        </a:rPr>
                        <a:t>  of the Federation- BOF</a:t>
                      </a:r>
                    </a:p>
                    <a:p>
                      <a:endParaRPr lang="en-US" sz="1400" baseline="0" dirty="0">
                        <a:latin typeface="Roboto"/>
                      </a:endParaRPr>
                    </a:p>
                    <a:p>
                      <a:endParaRPr lang="en-US" dirty="0"/>
                    </a:p>
                  </a:txBody>
                  <a:tcPr marL="0" marR="0" marT="0" marB="0">
                    <a:lnT w="28575">
                      <a:solidFill>
                        <a:srgbClr val="000000"/>
                      </a:solidFill>
                      <a:prstDash val="solid"/>
                    </a:lnT>
                  </a:tcPr>
                </a:tc>
                <a:extLst>
                  <a:ext uri="{0D108BD9-81ED-4DB2-BD59-A6C34878D82A}">
                    <a16:rowId xmlns:a16="http://schemas.microsoft.com/office/drawing/2014/main" val="10001"/>
                  </a:ext>
                </a:extLst>
              </a:tr>
              <a:tr h="1071797">
                <a:tc>
                  <a:txBody>
                    <a:bodyPr/>
                    <a:lstStyle/>
                    <a:p>
                      <a:pPr>
                        <a:lnSpc>
                          <a:spcPct val="100000"/>
                        </a:lnSpc>
                        <a:spcBef>
                          <a:spcPts val="55"/>
                        </a:spcBef>
                      </a:pPr>
                      <a:endParaRPr sz="2550" dirty="0">
                        <a:latin typeface="Times New Roman"/>
                        <a:cs typeface="Times New Roman"/>
                      </a:endParaRPr>
                    </a:p>
                    <a:p>
                      <a:pPr marL="81280">
                        <a:lnSpc>
                          <a:spcPct val="100000"/>
                        </a:lnSpc>
                      </a:pPr>
                      <a:r>
                        <a:rPr sz="1600" spc="-125" dirty="0">
                          <a:latin typeface="Arial Black"/>
                          <a:cs typeface="Arial Black"/>
                        </a:rPr>
                        <a:t>0</a:t>
                      </a:r>
                      <a:r>
                        <a:rPr lang="en-US" sz="1600" spc="-125" dirty="0">
                          <a:latin typeface="Arial Black"/>
                          <a:cs typeface="Arial Black"/>
                        </a:rPr>
                        <a:t>5</a:t>
                      </a:r>
                      <a:endParaRPr sz="1600" dirty="0">
                        <a:latin typeface="Arial Black"/>
                        <a:cs typeface="Arial Black"/>
                      </a:endParaRPr>
                    </a:p>
                  </a:txBody>
                  <a:tcPr marL="0" marR="0" marT="6985" marB="0">
                    <a:solidFill>
                      <a:srgbClr val="DFFBF5"/>
                    </a:solidFill>
                  </a:tcPr>
                </a:tc>
                <a:tc>
                  <a:txBody>
                    <a:bodyPr/>
                    <a:lstStyle/>
                    <a:p>
                      <a:pPr marL="172720" marR="128270">
                        <a:lnSpc>
                          <a:spcPct val="100000"/>
                        </a:lnSpc>
                        <a:spcBef>
                          <a:spcPts val="1250"/>
                        </a:spcBef>
                      </a:pPr>
                      <a:r>
                        <a:rPr lang="en-US" sz="1200" b="1" i="0" dirty="0">
                          <a:latin typeface="Roboto"/>
                          <a:cs typeface="Roboto"/>
                        </a:rPr>
                        <a:t>Understanding Debt Management in Nigeria: The Problems and Solution</a:t>
                      </a:r>
                      <a:endParaRPr sz="1200" b="1" i="0" dirty="0">
                        <a:latin typeface="Roboto"/>
                        <a:cs typeface="Roboto"/>
                      </a:endParaRPr>
                    </a:p>
                  </a:txBody>
                  <a:tcPr marL="0" marR="0" marT="158750" marB="0">
                    <a:solidFill>
                      <a:srgbClr val="DFFBF5"/>
                    </a:solidFill>
                  </a:tcPr>
                </a:tc>
                <a:tc>
                  <a:txBody>
                    <a:bodyPr/>
                    <a:lstStyle/>
                    <a:p>
                      <a:pPr marL="92710" marR="66675">
                        <a:lnSpc>
                          <a:spcPct val="100000"/>
                        </a:lnSpc>
                      </a:pPr>
                      <a:r>
                        <a:rPr lang="en-US" sz="1200" i="0" spc="-25" dirty="0">
                          <a:latin typeface="Roboto"/>
                          <a:cs typeface="Roboto"/>
                        </a:rPr>
                        <a:t>This module intends to examine in detail the key  challenges of debt management and how they affect the Nigerian economy and proffer effective debt management strategies .</a:t>
                      </a:r>
                      <a:endParaRPr sz="1200" i="0" dirty="0">
                        <a:latin typeface="Roboto"/>
                        <a:cs typeface="Roboto"/>
                      </a:endParaRPr>
                    </a:p>
                  </a:txBody>
                  <a:tcPr marL="0" marR="0" marT="5715" marB="0">
                    <a:solidFill>
                      <a:srgbClr val="DFFBF5"/>
                    </a:solidFill>
                  </a:tcPr>
                </a:tc>
                <a:tc vMerge="1">
                  <a:txBody>
                    <a:bodyPr/>
                    <a:lstStyle/>
                    <a:p>
                      <a:endParaRPr lang="en-US"/>
                    </a:p>
                  </a:txBody>
                  <a:tcPr marL="0" marR="0" marT="0" marB="0">
                    <a:solidFill>
                      <a:srgbClr val="DFFBF5"/>
                    </a:solidFill>
                  </a:tcPr>
                </a:tc>
                <a:extLst>
                  <a:ext uri="{0D108BD9-81ED-4DB2-BD59-A6C34878D82A}">
                    <a16:rowId xmlns:a16="http://schemas.microsoft.com/office/drawing/2014/main" val="10002"/>
                  </a:ext>
                </a:extLst>
              </a:tr>
              <a:tr h="834847">
                <a:tc>
                  <a:txBody>
                    <a:bodyPr/>
                    <a:lstStyle/>
                    <a:p>
                      <a:pPr>
                        <a:lnSpc>
                          <a:spcPct val="100000"/>
                        </a:lnSpc>
                        <a:spcBef>
                          <a:spcPts val="55"/>
                        </a:spcBef>
                      </a:pPr>
                      <a:endParaRPr sz="2550" dirty="0">
                        <a:latin typeface="Times New Roman"/>
                        <a:cs typeface="Times New Roman"/>
                      </a:endParaRPr>
                    </a:p>
                    <a:p>
                      <a:pPr marL="81280">
                        <a:lnSpc>
                          <a:spcPct val="100000"/>
                        </a:lnSpc>
                      </a:pPr>
                      <a:r>
                        <a:rPr sz="1600" spc="-125" dirty="0">
                          <a:latin typeface="Arial Black"/>
                          <a:cs typeface="Arial Black"/>
                        </a:rPr>
                        <a:t>0</a:t>
                      </a:r>
                      <a:r>
                        <a:rPr lang="en-US" sz="1600" spc="-125" dirty="0">
                          <a:latin typeface="Arial Black"/>
                          <a:cs typeface="Arial Black"/>
                        </a:rPr>
                        <a:t>6</a:t>
                      </a:r>
                      <a:endParaRPr sz="1600" dirty="0">
                        <a:latin typeface="Arial Black"/>
                        <a:cs typeface="Arial Black"/>
                      </a:endParaRPr>
                    </a:p>
                  </a:txBody>
                  <a:tcPr marL="0" marR="0" marT="6985" marB="0"/>
                </a:tc>
                <a:tc>
                  <a:txBody>
                    <a:bodyPr/>
                    <a:lstStyle/>
                    <a:p>
                      <a:pPr marL="172720" marR="128270">
                        <a:lnSpc>
                          <a:spcPct val="100000"/>
                        </a:lnSpc>
                        <a:spcBef>
                          <a:spcPts val="1250"/>
                        </a:spcBef>
                      </a:pPr>
                      <a:r>
                        <a:rPr lang="en-US" sz="1200" b="1" i="0" spc="-20" dirty="0">
                          <a:latin typeface="Roboto"/>
                          <a:cs typeface="Roboto"/>
                        </a:rPr>
                        <a:t>Understanding the role of effective public sector Planning,  budgeting  and budget monitoring</a:t>
                      </a:r>
                    </a:p>
                  </a:txBody>
                  <a:tcPr marL="0" marR="0" marT="158750" marB="0"/>
                </a:tc>
                <a:tc>
                  <a:txBody>
                    <a:bodyPr/>
                    <a:lstStyle/>
                    <a:p>
                      <a:pPr marL="92710" marR="66675">
                        <a:lnSpc>
                          <a:spcPct val="100000"/>
                        </a:lnSpc>
                      </a:pPr>
                      <a:r>
                        <a:rPr lang="en-US" sz="1200" i="0" spc="-25" dirty="0">
                          <a:latin typeface="Roboto"/>
                          <a:cs typeface="Roboto"/>
                        </a:rPr>
                        <a:t>Understanding the   planning process, effective public sector budgeting, including the monitoring and evaluation as well as aligning </a:t>
                      </a:r>
                      <a:r>
                        <a:rPr lang="en-US" sz="1200" i="0" spc="-25" baseline="0" dirty="0">
                          <a:latin typeface="Roboto"/>
                          <a:cs typeface="Roboto"/>
                        </a:rPr>
                        <a:t> Federal and Sub-national Plans for sustainable development. </a:t>
                      </a:r>
                      <a:endParaRPr lang="en-US" sz="1200" i="0" spc="-25" dirty="0">
                        <a:latin typeface="Roboto"/>
                        <a:cs typeface="Roboto"/>
                      </a:endParaRPr>
                    </a:p>
                  </a:txBody>
                  <a:tcPr marL="0" marR="0" marT="5715" marB="0"/>
                </a:tc>
                <a:tc vMerge="1">
                  <a:txBody>
                    <a:bodyPr/>
                    <a:lstStyle/>
                    <a:p>
                      <a:endParaRPr lang="en-US"/>
                    </a:p>
                  </a:txBody>
                  <a:tcPr marL="0" marR="0" marT="0" marB="0"/>
                </a:tc>
                <a:extLst>
                  <a:ext uri="{0D108BD9-81ED-4DB2-BD59-A6C34878D82A}">
                    <a16:rowId xmlns:a16="http://schemas.microsoft.com/office/drawing/2014/main" val="10003"/>
                  </a:ext>
                </a:extLst>
              </a:tr>
            </a:tbl>
          </a:graphicData>
        </a:graphic>
      </p:graphicFrame>
      <p:sp>
        <p:nvSpPr>
          <p:cNvPr id="4" name="object 4"/>
          <p:cNvSpPr/>
          <p:nvPr/>
        </p:nvSpPr>
        <p:spPr>
          <a:xfrm>
            <a:off x="713095" y="5975026"/>
            <a:ext cx="10520680" cy="0"/>
          </a:xfrm>
          <a:custGeom>
            <a:avLst/>
            <a:gdLst/>
            <a:ahLst/>
            <a:cxnLst/>
            <a:rect l="l" t="t" r="r" b="b"/>
            <a:pathLst>
              <a:path w="10520680">
                <a:moveTo>
                  <a:pt x="0" y="0"/>
                </a:moveTo>
                <a:lnTo>
                  <a:pt x="10520235" y="0"/>
                </a:lnTo>
              </a:path>
            </a:pathLst>
          </a:custGeom>
          <a:ln w="25400">
            <a:solidFill>
              <a:srgbClr val="000000"/>
            </a:solidFill>
          </a:ln>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18415" rIns="0" bIns="0" rtlCol="0">
            <a:spAutoFit/>
          </a:bodyPr>
          <a:lstStyle/>
          <a:p>
            <a:pPr marL="38100">
              <a:lnSpc>
                <a:spcPct val="100000"/>
              </a:lnSpc>
              <a:spcBef>
                <a:spcPts val="145"/>
              </a:spcBef>
            </a:pPr>
            <a:fld id="{81D60167-4931-47E6-BA6A-407CBD079E47}" type="slidenum">
              <a:rPr spc="-45" dirty="0"/>
              <a:t>8</a:t>
            </a:fld>
            <a:endParaRPr spc="-45" dirty="0"/>
          </a:p>
        </p:txBody>
      </p:sp>
      <p:sp>
        <p:nvSpPr>
          <p:cNvPr id="8" name="TextBox 22">
            <a:extLst>
              <a:ext uri="{FF2B5EF4-FFF2-40B4-BE49-F238E27FC236}">
                <a16:creationId xmlns:a16="http://schemas.microsoft.com/office/drawing/2014/main" id="{306F2BC8-30AA-4CAC-BCC2-66BEB727DA02}"/>
              </a:ext>
            </a:extLst>
          </p:cNvPr>
          <p:cNvSpPr txBox="1">
            <a:spLocks noChangeArrowheads="1"/>
          </p:cNvSpPr>
          <p:nvPr/>
        </p:nvSpPr>
        <p:spPr bwMode="auto">
          <a:xfrm>
            <a:off x="713094" y="136525"/>
            <a:ext cx="7141367"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&amp; Economic  Development</a:t>
            </a:r>
          </a:p>
        </p:txBody>
      </p:sp>
      <p:sp>
        <p:nvSpPr>
          <p:cNvPr id="9" name="Title 1">
            <a:extLst>
              <a:ext uri="{FF2B5EF4-FFF2-40B4-BE49-F238E27FC236}">
                <a16:creationId xmlns:a16="http://schemas.microsoft.com/office/drawing/2014/main" id="{28F683C6-10C8-4E47-A830-940DD4FCBA2C}"/>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Summary of Topics (2/3)</a:t>
            </a:r>
          </a:p>
        </p:txBody>
      </p:sp>
    </p:spTree>
    <p:extLst>
      <p:ext uri="{BB962C8B-B14F-4D97-AF65-F5344CB8AC3E}">
        <p14:creationId xmlns:p14="http://schemas.microsoft.com/office/powerpoint/2010/main" val="52522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524109386"/>
              </p:ext>
            </p:extLst>
          </p:nvPr>
        </p:nvGraphicFramePr>
        <p:xfrm>
          <a:off x="839787" y="1200162"/>
          <a:ext cx="10521311" cy="4148101"/>
        </p:xfrm>
        <a:graphic>
          <a:graphicData uri="http://schemas.openxmlformats.org/drawingml/2006/table">
            <a:tbl>
              <a:tblPr firstRow="1" bandRow="1">
                <a:tableStyleId>{2D5ABB26-0587-4C30-8999-92F81FD0307C}</a:tableStyleId>
              </a:tblPr>
              <a:tblGrid>
                <a:gridCol w="797102">
                  <a:extLst>
                    <a:ext uri="{9D8B030D-6E8A-4147-A177-3AD203B41FA5}">
                      <a16:colId xmlns:a16="http://schemas.microsoft.com/office/drawing/2014/main" val="20000"/>
                    </a:ext>
                  </a:extLst>
                </a:gridCol>
                <a:gridCol w="2220003">
                  <a:extLst>
                    <a:ext uri="{9D8B030D-6E8A-4147-A177-3AD203B41FA5}">
                      <a16:colId xmlns:a16="http://schemas.microsoft.com/office/drawing/2014/main" val="20001"/>
                    </a:ext>
                  </a:extLst>
                </a:gridCol>
                <a:gridCol w="5076604">
                  <a:extLst>
                    <a:ext uri="{9D8B030D-6E8A-4147-A177-3AD203B41FA5}">
                      <a16:colId xmlns:a16="http://schemas.microsoft.com/office/drawing/2014/main" val="20002"/>
                    </a:ext>
                  </a:extLst>
                </a:gridCol>
                <a:gridCol w="2427602">
                  <a:extLst>
                    <a:ext uri="{9D8B030D-6E8A-4147-A177-3AD203B41FA5}">
                      <a16:colId xmlns:a16="http://schemas.microsoft.com/office/drawing/2014/main" val="20003"/>
                    </a:ext>
                  </a:extLst>
                </a:gridCol>
              </a:tblGrid>
              <a:tr h="722276">
                <a:tc>
                  <a:txBody>
                    <a:bodyPr/>
                    <a:lstStyle/>
                    <a:p>
                      <a:pPr marL="81280">
                        <a:lnSpc>
                          <a:spcPct val="100000"/>
                        </a:lnSpc>
                        <a:spcBef>
                          <a:spcPts val="1445"/>
                        </a:spcBef>
                      </a:pPr>
                      <a:r>
                        <a:rPr sz="1400" b="1" spc="40" dirty="0">
                          <a:solidFill>
                            <a:srgbClr val="FFFFFF"/>
                          </a:solidFill>
                          <a:latin typeface="Arial"/>
                          <a:cs typeface="Arial"/>
                        </a:rPr>
                        <a:t>S/N</a:t>
                      </a:r>
                      <a:endParaRPr sz="1400" dirty="0">
                        <a:latin typeface="Arial"/>
                        <a:cs typeface="Arial"/>
                      </a:endParaRPr>
                    </a:p>
                  </a:txBody>
                  <a:tcPr marL="0" marR="0" marT="183515" marB="0">
                    <a:lnT w="28575">
                      <a:solidFill>
                        <a:srgbClr val="000000"/>
                      </a:solidFill>
                      <a:prstDash val="solid"/>
                    </a:lnT>
                    <a:lnB w="28575" cap="flat" cmpd="sng" algn="ctr">
                      <a:solidFill>
                        <a:srgbClr val="000000"/>
                      </a:solidFill>
                      <a:prstDash val="solid"/>
                      <a:round/>
                      <a:headEnd type="none" w="med" len="med"/>
                      <a:tailEnd type="none" w="med" len="med"/>
                    </a:lnB>
                    <a:solidFill>
                      <a:srgbClr val="0D0D0D"/>
                    </a:solidFill>
                  </a:tcPr>
                </a:tc>
                <a:tc>
                  <a:txBody>
                    <a:bodyPr/>
                    <a:lstStyle/>
                    <a:p>
                      <a:pPr marL="172720">
                        <a:lnSpc>
                          <a:spcPct val="100000"/>
                        </a:lnSpc>
                        <a:spcBef>
                          <a:spcPts val="1315"/>
                        </a:spcBef>
                      </a:pPr>
                      <a:r>
                        <a:rPr sz="1600" b="1" spc="75" dirty="0">
                          <a:solidFill>
                            <a:srgbClr val="FFFFFF"/>
                          </a:solidFill>
                          <a:latin typeface="Arial"/>
                          <a:cs typeface="Arial"/>
                        </a:rPr>
                        <a:t>Module</a:t>
                      </a:r>
                      <a:endParaRPr sz="1600" dirty="0">
                        <a:latin typeface="Arial"/>
                        <a:cs typeface="Arial"/>
                      </a:endParaRPr>
                    </a:p>
                  </a:txBody>
                  <a:tcPr marL="0" marR="0" marT="167005" marB="0">
                    <a:lnT w="28575">
                      <a:solidFill>
                        <a:srgbClr val="000000"/>
                      </a:solidFill>
                      <a:prstDash val="solid"/>
                    </a:lnT>
                    <a:lnB w="28575" cap="flat" cmpd="sng" algn="ctr">
                      <a:solidFill>
                        <a:srgbClr val="000000"/>
                      </a:solidFill>
                      <a:prstDash val="solid"/>
                      <a:round/>
                      <a:headEnd type="none" w="med" len="med"/>
                      <a:tailEnd type="none" w="med" len="med"/>
                    </a:lnB>
                    <a:solidFill>
                      <a:srgbClr val="0D0D0D"/>
                    </a:solidFill>
                  </a:tcPr>
                </a:tc>
                <a:tc>
                  <a:txBody>
                    <a:bodyPr/>
                    <a:lstStyle/>
                    <a:p>
                      <a:pPr marL="92710">
                        <a:lnSpc>
                          <a:spcPct val="100000"/>
                        </a:lnSpc>
                        <a:spcBef>
                          <a:spcPts val="1365"/>
                        </a:spcBef>
                      </a:pPr>
                      <a:r>
                        <a:rPr sz="1600" b="1" i="0" spc="-40" dirty="0">
                          <a:solidFill>
                            <a:srgbClr val="FFFFFF"/>
                          </a:solidFill>
                          <a:latin typeface="Roboto"/>
                          <a:cs typeface="Roboto"/>
                        </a:rPr>
                        <a:t>Module</a:t>
                      </a:r>
                      <a:r>
                        <a:rPr sz="1600" b="1" i="0" spc="-20" dirty="0">
                          <a:solidFill>
                            <a:srgbClr val="FFFFFF"/>
                          </a:solidFill>
                          <a:latin typeface="Roboto"/>
                          <a:cs typeface="Roboto"/>
                        </a:rPr>
                        <a:t> </a:t>
                      </a:r>
                      <a:r>
                        <a:rPr sz="1600" b="1" i="0" spc="-30" dirty="0">
                          <a:solidFill>
                            <a:srgbClr val="FFFFFF"/>
                          </a:solidFill>
                          <a:latin typeface="Roboto"/>
                          <a:cs typeface="Roboto"/>
                        </a:rPr>
                        <a:t>Description</a:t>
                      </a:r>
                      <a:endParaRPr sz="1600" i="0" dirty="0">
                        <a:latin typeface="Roboto"/>
                        <a:cs typeface="Roboto"/>
                      </a:endParaRPr>
                    </a:p>
                  </a:txBody>
                  <a:tcPr marL="0" marR="0" marT="173355" marB="0">
                    <a:lnT w="28575">
                      <a:solidFill>
                        <a:srgbClr val="000000"/>
                      </a:solidFill>
                      <a:prstDash val="solid"/>
                    </a:lnT>
                    <a:lnB w="28575" cap="flat" cmpd="sng" algn="ctr">
                      <a:solidFill>
                        <a:srgbClr val="000000"/>
                      </a:solidFill>
                      <a:prstDash val="solid"/>
                      <a:round/>
                      <a:headEnd type="none" w="med" len="med"/>
                      <a:tailEnd type="none" w="med" len="med"/>
                    </a:lnB>
                    <a:solidFill>
                      <a:srgbClr val="0D0D0D"/>
                    </a:solidFill>
                  </a:tcPr>
                </a:tc>
                <a:tc>
                  <a:txBody>
                    <a:bodyPr/>
                    <a:lstStyle/>
                    <a:p>
                      <a:endParaRPr lang="en-US" dirty="0"/>
                    </a:p>
                  </a:txBody>
                  <a:tcPr marL="0" marR="0" marT="79375" marB="0" vert="vert270">
                    <a:lnT w="28575">
                      <a:solidFill>
                        <a:srgbClr val="000000"/>
                      </a:solidFill>
                      <a:prstDash val="solid"/>
                    </a:lnT>
                    <a:lnB w="28575" cap="flat" cmpd="sng" algn="ctr">
                      <a:solidFill>
                        <a:srgbClr val="000000"/>
                      </a:solidFill>
                      <a:prstDash val="solid"/>
                      <a:round/>
                      <a:headEnd type="none" w="med" len="med"/>
                      <a:tailEnd type="none" w="med" len="med"/>
                    </a:lnB>
                    <a:solidFill>
                      <a:srgbClr val="0D0D0D"/>
                    </a:solidFill>
                  </a:tcPr>
                </a:tc>
                <a:extLst>
                  <a:ext uri="{0D108BD9-81ED-4DB2-BD59-A6C34878D82A}">
                    <a16:rowId xmlns:a16="http://schemas.microsoft.com/office/drawing/2014/main" val="10000"/>
                  </a:ext>
                </a:extLst>
              </a:tr>
              <a:tr h="1024148">
                <a:tc>
                  <a:txBody>
                    <a:bodyPr/>
                    <a:lstStyle/>
                    <a:p>
                      <a:r>
                        <a:rPr lang="en-US" sz="1600" baseline="0" dirty="0">
                          <a:latin typeface="Arial Black" panose="020B0A04020102020204" pitchFamily="34" charset="0"/>
                        </a:rPr>
                        <a:t> 07</a:t>
                      </a:r>
                      <a:endParaRPr lang="en-US" sz="1600" dirty="0">
                        <a:latin typeface="Arial Black" panose="020B0A04020102020204" pitchFamily="34" charset="0"/>
                      </a:endParaRPr>
                    </a:p>
                  </a:txBody>
                  <a:tcPr marL="0" marR="0" marT="6985" marB="0">
                    <a:lnT w="28575" cap="flat" cmpd="sng" algn="ctr">
                      <a:solidFill>
                        <a:srgbClr val="000000"/>
                      </a:solidFill>
                      <a:prstDash val="solid"/>
                      <a:round/>
                      <a:headEnd type="none" w="med" len="med"/>
                      <a:tailEnd type="none" w="med" len="med"/>
                    </a:lnT>
                    <a:solidFill>
                      <a:srgbClr val="DFFBF5"/>
                    </a:solidFill>
                  </a:tcPr>
                </a:tc>
                <a:tc>
                  <a:txBody>
                    <a:bodyPr/>
                    <a:lstStyle/>
                    <a:p>
                      <a:pPr algn="l"/>
                      <a:r>
                        <a:rPr lang="en-US" sz="1200" b="1" baseline="0" dirty="0">
                          <a:latin typeface="Roboto"/>
                        </a:rPr>
                        <a:t>Sustaining the Ideals of States Fiscal Transparency</a:t>
                      </a:r>
                    </a:p>
                    <a:p>
                      <a:pPr algn="l"/>
                      <a:r>
                        <a:rPr lang="en-US" sz="1200" b="1" baseline="0" dirty="0">
                          <a:latin typeface="Roboto"/>
                        </a:rPr>
                        <a:t>Accountability &amp; Sustainability (SFTAS) </a:t>
                      </a:r>
                      <a:r>
                        <a:rPr lang="en-US" sz="1200" b="1" baseline="0" dirty="0" err="1">
                          <a:latin typeface="Roboto"/>
                        </a:rPr>
                        <a:t>Programme</a:t>
                      </a:r>
                      <a:r>
                        <a:rPr lang="en-US" sz="1200" b="0" baseline="0" dirty="0">
                          <a:latin typeface="Roboto"/>
                        </a:rPr>
                        <a:t>.</a:t>
                      </a:r>
                      <a:endParaRPr lang="en-US" sz="1200" b="0" dirty="0">
                        <a:latin typeface="Roboto"/>
                      </a:endParaRPr>
                    </a:p>
                  </a:txBody>
                  <a:tcPr marL="0" marR="0" marT="158750" marB="0">
                    <a:lnT w="28575" cap="flat" cmpd="sng" algn="ctr">
                      <a:solidFill>
                        <a:srgbClr val="000000"/>
                      </a:solidFill>
                      <a:prstDash val="solid"/>
                      <a:round/>
                      <a:headEnd type="none" w="med" len="med"/>
                      <a:tailEnd type="none" w="med" len="med"/>
                    </a:lnT>
                    <a:solidFill>
                      <a:srgbClr val="DFFBF5"/>
                    </a:solidFill>
                  </a:tcPr>
                </a:tc>
                <a:tc>
                  <a:txBody>
                    <a:bodyPr/>
                    <a:lstStyle/>
                    <a:p>
                      <a:pPr algn="l"/>
                      <a:r>
                        <a:rPr lang="en-US" sz="1800" dirty="0">
                          <a:latin typeface="Roboto"/>
                        </a:rPr>
                        <a:t>  </a:t>
                      </a:r>
                      <a:r>
                        <a:rPr lang="en-US" sz="1200" dirty="0">
                          <a:latin typeface="Roboto"/>
                        </a:rPr>
                        <a:t>Participants</a:t>
                      </a:r>
                      <a:r>
                        <a:rPr lang="en-US" sz="1200" baseline="0" dirty="0">
                          <a:latin typeface="Roboto"/>
                        </a:rPr>
                        <a:t> will identify </a:t>
                      </a:r>
                      <a:r>
                        <a:rPr lang="en-US" sz="1600" baseline="0" dirty="0">
                          <a:latin typeface="Roboto"/>
                        </a:rPr>
                        <a:t>s</a:t>
                      </a:r>
                      <a:r>
                        <a:rPr lang="en-US" sz="1200" b="0" dirty="0">
                          <a:latin typeface="Roboto"/>
                        </a:rPr>
                        <a:t>trategies</a:t>
                      </a:r>
                      <a:r>
                        <a:rPr lang="en-US" sz="1200" b="0" baseline="0" dirty="0">
                          <a:latin typeface="Roboto"/>
                        </a:rPr>
                        <a:t> for sustaining the gains of</a:t>
                      </a:r>
                    </a:p>
                    <a:p>
                      <a:pPr algn="l"/>
                      <a:r>
                        <a:rPr lang="en-US" sz="1200" b="0" baseline="0" dirty="0">
                          <a:latin typeface="Roboto"/>
                        </a:rPr>
                        <a:t>   the States Fiscal Transparency</a:t>
                      </a:r>
                    </a:p>
                    <a:p>
                      <a:pPr algn="l"/>
                      <a:r>
                        <a:rPr lang="en-US" sz="1200" b="0" baseline="0" dirty="0">
                          <a:latin typeface="Roboto"/>
                        </a:rPr>
                        <a:t>   Accountability &amp; Sustainability (SFTAS) </a:t>
                      </a:r>
                      <a:r>
                        <a:rPr lang="en-US" sz="1200" b="0" baseline="0" dirty="0" err="1">
                          <a:latin typeface="Roboto"/>
                        </a:rPr>
                        <a:t>Programme</a:t>
                      </a:r>
                      <a:endParaRPr lang="en-US" sz="1200" b="0" dirty="0">
                        <a:latin typeface="Roboto"/>
                      </a:endParaRPr>
                    </a:p>
                    <a:p>
                      <a:endParaRPr lang="en-US" sz="1800" dirty="0">
                        <a:latin typeface="Roboto"/>
                      </a:endParaRPr>
                    </a:p>
                  </a:txBody>
                  <a:tcPr marL="0" marR="0" marT="5715" marB="0">
                    <a:lnT w="28575" cap="flat" cmpd="sng" algn="ctr">
                      <a:solidFill>
                        <a:srgbClr val="000000"/>
                      </a:solidFill>
                      <a:prstDash val="solid"/>
                      <a:round/>
                      <a:headEnd type="none" w="med" len="med"/>
                      <a:tailEnd type="none" w="med" len="med"/>
                    </a:lnT>
                    <a:solidFill>
                      <a:srgbClr val="DFFBF5"/>
                    </a:solidFill>
                  </a:tcPr>
                </a:tc>
                <a:tc>
                  <a:txBody>
                    <a:bodyPr/>
                    <a:lstStyle/>
                    <a:p>
                      <a:r>
                        <a:rPr lang="en-US" sz="1800" dirty="0">
                          <a:latin typeface="Roboto"/>
                        </a:rPr>
                        <a:t> </a:t>
                      </a:r>
                      <a:r>
                        <a:rPr lang="en-US" sz="1200" b="1" dirty="0">
                          <a:latin typeface="Roboto"/>
                        </a:rPr>
                        <a:t>WORLD BANK</a:t>
                      </a:r>
                      <a:endParaRPr lang="en-US" sz="1800" b="1" dirty="0">
                        <a:latin typeface="Roboto"/>
                      </a:endParaRPr>
                    </a:p>
                  </a:txBody>
                  <a:tcPr marL="0" marR="0" marT="0" marB="0">
                    <a:lnT w="28575" cap="flat" cmpd="sng" algn="ctr">
                      <a:solidFill>
                        <a:srgbClr val="000000"/>
                      </a:solidFill>
                      <a:prstDash val="solid"/>
                      <a:round/>
                      <a:headEnd type="none" w="med" len="med"/>
                      <a:tailEnd type="none" w="med" len="med"/>
                    </a:lnT>
                    <a:solidFill>
                      <a:srgbClr val="DFFBF5"/>
                    </a:solidFill>
                  </a:tcPr>
                </a:tc>
                <a:extLst>
                  <a:ext uri="{0D108BD9-81ED-4DB2-BD59-A6C34878D82A}">
                    <a16:rowId xmlns:a16="http://schemas.microsoft.com/office/drawing/2014/main" val="10002"/>
                  </a:ext>
                </a:extLst>
              </a:tr>
              <a:tr h="448409">
                <a:tc>
                  <a:txBody>
                    <a:bodyPr/>
                    <a:lstStyle/>
                    <a:p>
                      <a:r>
                        <a:rPr lang="en-US" dirty="0">
                          <a:latin typeface="Arial Black" panose="020B0A04020102020204" pitchFamily="34" charset="0"/>
                        </a:rPr>
                        <a:t>08</a:t>
                      </a:r>
                    </a:p>
                  </a:txBody>
                  <a:tcPr marL="0" marR="0" marT="6985" marB="0"/>
                </a:tc>
                <a:tc>
                  <a:txBody>
                    <a:bodyPr/>
                    <a:lstStyle/>
                    <a:p>
                      <a:r>
                        <a:rPr lang="en-US" sz="1200" b="1" dirty="0">
                          <a:latin typeface="Roboto"/>
                        </a:rPr>
                        <a:t>Public Finance Implications</a:t>
                      </a:r>
                      <a:r>
                        <a:rPr lang="en-US" sz="1200" b="1" baseline="0" dirty="0">
                          <a:latin typeface="Roboto"/>
                        </a:rPr>
                        <a:t> of the emerging autonomy of States’ Legislative and Judiciary arms of government</a:t>
                      </a:r>
                    </a:p>
                    <a:p>
                      <a:endParaRPr lang="en-US" sz="1400" b="1" baseline="0" dirty="0">
                        <a:latin typeface="Roboto"/>
                      </a:endParaRPr>
                    </a:p>
                  </a:txBody>
                  <a:tcPr marL="0" marR="0" marT="158750" marB="0"/>
                </a:tc>
                <a:tc>
                  <a:txBody>
                    <a:bodyPr/>
                    <a:lstStyle/>
                    <a:p>
                      <a:r>
                        <a:rPr lang="en-US" sz="1400" baseline="0" dirty="0">
                          <a:latin typeface="Roboto"/>
                        </a:rPr>
                        <a:t> </a:t>
                      </a:r>
                      <a:r>
                        <a:rPr lang="en-US" sz="1200" baseline="0" dirty="0">
                          <a:latin typeface="Roboto"/>
                        </a:rPr>
                        <a:t>To appraise the public finance implication of the emerging autonomy of States’ Legislative and Judiciary arms of government and develop  templates for accounting in the Federal and State levels</a:t>
                      </a:r>
                      <a:endParaRPr lang="en-US" sz="1400" baseline="0" dirty="0">
                        <a:latin typeface="Roboto"/>
                      </a:endParaRPr>
                    </a:p>
                    <a:p>
                      <a:endParaRPr lang="en-US" sz="1400" baseline="0" dirty="0">
                        <a:latin typeface="Roboto"/>
                      </a:endParaRPr>
                    </a:p>
                    <a:p>
                      <a:endParaRPr lang="en-US" sz="1400" baseline="0" dirty="0">
                        <a:latin typeface="Roboto"/>
                      </a:endParaRPr>
                    </a:p>
                    <a:p>
                      <a:endParaRPr lang="en-US" sz="1400" baseline="0" dirty="0">
                        <a:latin typeface="Roboto"/>
                      </a:endParaRPr>
                    </a:p>
                  </a:txBody>
                  <a:tcPr marL="0" marR="0" marT="5715" marB="0"/>
                </a:tc>
                <a:tc>
                  <a:txBody>
                    <a:bodyPr/>
                    <a:lstStyle/>
                    <a:p>
                      <a:r>
                        <a:rPr lang="en-US" sz="1800" dirty="0">
                          <a:latin typeface="Roboto"/>
                        </a:rPr>
                        <a:t> </a:t>
                      </a:r>
                      <a:r>
                        <a:rPr lang="en-US" sz="1200" b="1" dirty="0">
                          <a:latin typeface="Roboto"/>
                        </a:rPr>
                        <a:t>Ahmed Idris</a:t>
                      </a:r>
                    </a:p>
                    <a:p>
                      <a:r>
                        <a:rPr lang="en-US" sz="1200" dirty="0">
                          <a:latin typeface="Roboto"/>
                        </a:rPr>
                        <a:t> Accountant-General of the Federation</a:t>
                      </a:r>
                    </a:p>
                    <a:p>
                      <a:endParaRPr lang="en-US" sz="1400" dirty="0">
                        <a:latin typeface="Roboto"/>
                      </a:endParaRPr>
                    </a:p>
                    <a:p>
                      <a:endParaRPr lang="en-US" sz="1400" dirty="0">
                        <a:latin typeface="Roboto"/>
                      </a:endParaRPr>
                    </a:p>
                    <a:p>
                      <a:r>
                        <a:rPr lang="en-US" sz="1400" dirty="0">
                          <a:latin typeface="Roboto"/>
                        </a:rPr>
                        <a:t>   </a:t>
                      </a:r>
                      <a:r>
                        <a:rPr lang="en-US" sz="1800" dirty="0">
                          <a:latin typeface="Roboto"/>
                        </a:rPr>
                        <a:t>  </a:t>
                      </a:r>
                    </a:p>
                  </a:txBody>
                  <a:tcPr marL="0" marR="0" marT="0" marB="0"/>
                </a:tc>
                <a:extLst>
                  <a:ext uri="{0D108BD9-81ED-4DB2-BD59-A6C34878D82A}">
                    <a16:rowId xmlns:a16="http://schemas.microsoft.com/office/drawing/2014/main" val="10003"/>
                  </a:ext>
                </a:extLst>
              </a:tr>
              <a:tr h="448409">
                <a:tc>
                  <a:txBody>
                    <a:bodyPr/>
                    <a:lstStyle/>
                    <a:p>
                      <a:r>
                        <a:rPr lang="en-US" dirty="0">
                          <a:latin typeface="Arial Black" panose="020B0A04020102020204" pitchFamily="34" charset="0"/>
                        </a:rPr>
                        <a:t>09</a:t>
                      </a:r>
                    </a:p>
                  </a:txBody>
                  <a:tcPr marL="0" marR="0" marT="698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0" dirty="0">
                          <a:latin typeface="Roboto"/>
                        </a:rPr>
                        <a:t>Challenges of Revenue Generation and Management of the Federation Account</a:t>
                      </a:r>
                    </a:p>
                    <a:p>
                      <a:endParaRPr lang="en-US" dirty="0"/>
                    </a:p>
                  </a:txBody>
                  <a:tcPr marL="0" marR="0" marT="158750" marB="0"/>
                </a:tc>
                <a:tc>
                  <a:txBody>
                    <a:bodyPr/>
                    <a:lstStyle/>
                    <a:p>
                      <a:r>
                        <a:rPr lang="en-US" sz="1200" baseline="0" dirty="0">
                          <a:latin typeface="Roboto"/>
                        </a:rPr>
                        <a:t>The paper will discuss current issues, challenges and prospects of </a:t>
                      </a:r>
                    </a:p>
                    <a:p>
                      <a:r>
                        <a:rPr lang="en-US" sz="1200" baseline="0" dirty="0">
                          <a:latin typeface="Roboto"/>
                        </a:rPr>
                        <a:t> revenue generation in Nigeria and provide clear understanding on the linkage between Fiscal Federalism and the Operation of the Federation Account</a:t>
                      </a:r>
                      <a:endParaRPr lang="en-US" sz="1200" dirty="0">
                        <a:latin typeface="Roboto"/>
                      </a:endParaRPr>
                    </a:p>
                    <a:p>
                      <a:endParaRPr lang="en-US" dirty="0"/>
                    </a:p>
                  </a:txBody>
                  <a:tcPr marL="0" marR="0" marT="5715" marB="0"/>
                </a:tc>
                <a:tc>
                  <a:txBody>
                    <a:bodyPr/>
                    <a:lstStyle/>
                    <a:p>
                      <a:r>
                        <a:rPr lang="en-US" sz="1200" b="1" dirty="0">
                          <a:latin typeface="Roboto"/>
                        </a:rPr>
                        <a:t>Dr. M.K. </a:t>
                      </a:r>
                      <a:r>
                        <a:rPr lang="en-US" sz="1200" b="1" dirty="0" err="1">
                          <a:latin typeface="Roboto"/>
                        </a:rPr>
                        <a:t>Dikwa</a:t>
                      </a:r>
                      <a:endParaRPr lang="en-US" sz="1200" b="1" dirty="0">
                        <a:latin typeface="Roboto"/>
                      </a:endParaRPr>
                    </a:p>
                    <a:p>
                      <a:r>
                        <a:rPr lang="en-US" sz="1200" dirty="0">
                          <a:latin typeface="Roboto"/>
                        </a:rPr>
                        <a:t> Retired Federal Perm. Sec.</a:t>
                      </a:r>
                    </a:p>
                    <a:p>
                      <a:endParaRPr lang="en-US" sz="1200" dirty="0">
                        <a:latin typeface="Roboto"/>
                      </a:endParaRPr>
                    </a:p>
                  </a:txBody>
                  <a:tcPr marL="0" marR="0" marT="0" marB="0"/>
                </a:tc>
                <a:extLst>
                  <a:ext uri="{0D108BD9-81ED-4DB2-BD59-A6C34878D82A}">
                    <a16:rowId xmlns:a16="http://schemas.microsoft.com/office/drawing/2014/main" val="3185443035"/>
                  </a:ext>
                </a:extLst>
              </a:tr>
            </a:tbl>
          </a:graphicData>
        </a:graphic>
      </p:graphicFrame>
      <p:sp>
        <p:nvSpPr>
          <p:cNvPr id="4" name="object 4"/>
          <p:cNvSpPr/>
          <p:nvPr/>
        </p:nvSpPr>
        <p:spPr>
          <a:xfrm>
            <a:off x="839787" y="5909472"/>
            <a:ext cx="10520680" cy="139635"/>
          </a:xfrm>
          <a:custGeom>
            <a:avLst/>
            <a:gdLst/>
            <a:ahLst/>
            <a:cxnLst/>
            <a:rect l="l" t="t" r="r" b="b"/>
            <a:pathLst>
              <a:path w="10520680">
                <a:moveTo>
                  <a:pt x="0" y="0"/>
                </a:moveTo>
                <a:lnTo>
                  <a:pt x="10520235" y="0"/>
                </a:lnTo>
              </a:path>
            </a:pathLst>
          </a:custGeom>
          <a:ln w="25400">
            <a:solidFill>
              <a:srgbClr val="000000"/>
            </a:solidFill>
          </a:ln>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18415" rIns="0" bIns="0" rtlCol="0">
            <a:spAutoFit/>
          </a:bodyPr>
          <a:lstStyle/>
          <a:p>
            <a:pPr marL="38100">
              <a:lnSpc>
                <a:spcPct val="100000"/>
              </a:lnSpc>
              <a:spcBef>
                <a:spcPts val="145"/>
              </a:spcBef>
            </a:pPr>
            <a:fld id="{81D60167-4931-47E6-BA6A-407CBD079E47}" type="slidenum">
              <a:rPr spc="-45" dirty="0"/>
              <a:t>9</a:t>
            </a:fld>
            <a:endParaRPr spc="-45" dirty="0"/>
          </a:p>
        </p:txBody>
      </p:sp>
      <p:sp>
        <p:nvSpPr>
          <p:cNvPr id="8" name="TextBox 22">
            <a:extLst>
              <a:ext uri="{FF2B5EF4-FFF2-40B4-BE49-F238E27FC236}">
                <a16:creationId xmlns:a16="http://schemas.microsoft.com/office/drawing/2014/main" id="{306F2BC8-30AA-4CAC-BCC2-66BEB727DA02}"/>
              </a:ext>
            </a:extLst>
          </p:cNvPr>
          <p:cNvSpPr txBox="1">
            <a:spLocks noChangeArrowheads="1"/>
          </p:cNvSpPr>
          <p:nvPr/>
        </p:nvSpPr>
        <p:spPr bwMode="auto">
          <a:xfrm>
            <a:off x="713095" y="136525"/>
            <a:ext cx="7645459"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&amp; Economic  Development</a:t>
            </a:r>
          </a:p>
        </p:txBody>
      </p:sp>
      <p:sp>
        <p:nvSpPr>
          <p:cNvPr id="9" name="Title 1">
            <a:extLst>
              <a:ext uri="{FF2B5EF4-FFF2-40B4-BE49-F238E27FC236}">
                <a16:creationId xmlns:a16="http://schemas.microsoft.com/office/drawing/2014/main" id="{28F683C6-10C8-4E47-A830-940DD4FCBA2C}"/>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Summary of Topics (3/3)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92023" y="4376928"/>
            <a:ext cx="1720850" cy="736099"/>
          </a:xfrm>
          <a:prstGeom prst="rect">
            <a:avLst/>
          </a:prstGeom>
          <a:solidFill>
            <a:srgbClr val="42BA97"/>
          </a:solidFill>
        </p:spPr>
        <p:txBody>
          <a:bodyPr vert="horz" wrap="square" lIns="0" tIns="91440" rIns="0" bIns="0" rtlCol="0">
            <a:spAutoFit/>
          </a:bodyPr>
          <a:lstStyle/>
          <a:p>
            <a:pPr marL="154305">
              <a:lnSpc>
                <a:spcPct val="100000"/>
              </a:lnSpc>
              <a:spcBef>
                <a:spcPts val="720"/>
              </a:spcBef>
            </a:pPr>
            <a:r>
              <a:rPr lang="en-US" sz="1400" spc="-30" dirty="0">
                <a:solidFill>
                  <a:srgbClr val="FFFFFF"/>
                </a:solidFill>
                <a:latin typeface="Roboto"/>
                <a:cs typeface="Roboto"/>
              </a:rPr>
              <a:t>Akinwumi Adesina</a:t>
            </a:r>
          </a:p>
          <a:p>
            <a:pPr marL="154305">
              <a:lnSpc>
                <a:spcPct val="100000"/>
              </a:lnSpc>
              <a:spcBef>
                <a:spcPts val="720"/>
              </a:spcBef>
            </a:pPr>
            <a:r>
              <a:rPr lang="en-US" sz="1100" spc="-30" dirty="0">
                <a:latin typeface="Roboto"/>
                <a:cs typeface="Roboto"/>
              </a:rPr>
              <a:t>[President of the African Development Bank]</a:t>
            </a:r>
          </a:p>
        </p:txBody>
      </p:sp>
      <p:sp>
        <p:nvSpPr>
          <p:cNvPr id="9" name="object 9"/>
          <p:cNvSpPr txBox="1"/>
          <p:nvPr/>
        </p:nvSpPr>
        <p:spPr>
          <a:xfrm>
            <a:off x="3921857" y="2617800"/>
            <a:ext cx="1434709" cy="201337"/>
          </a:xfrm>
          <a:prstGeom prst="rect">
            <a:avLst/>
          </a:prstGeom>
          <a:solidFill>
            <a:srgbClr val="0D0D0D"/>
          </a:solidFill>
        </p:spPr>
        <p:txBody>
          <a:bodyPr vert="horz" wrap="square" lIns="0" tIns="39370" rIns="0" bIns="0" rtlCol="0">
            <a:spAutoFit/>
          </a:bodyPr>
          <a:lstStyle/>
          <a:p>
            <a:pPr marL="92075">
              <a:lnSpc>
                <a:spcPct val="100000"/>
              </a:lnSpc>
              <a:spcBef>
                <a:spcPts val="310"/>
              </a:spcBef>
            </a:pPr>
            <a:r>
              <a:rPr lang="en-US" sz="1050" b="1" i="1" spc="-25" dirty="0">
                <a:solidFill>
                  <a:srgbClr val="FFFFFF"/>
                </a:solidFill>
                <a:latin typeface="Roboto"/>
                <a:cs typeface="Roboto"/>
              </a:rPr>
              <a:t>Chairman of Session</a:t>
            </a:r>
            <a:endParaRPr sz="1050" dirty="0">
              <a:latin typeface="Roboto"/>
              <a:cs typeface="Roboto"/>
            </a:endParaRPr>
          </a:p>
        </p:txBody>
      </p:sp>
      <p:sp>
        <p:nvSpPr>
          <p:cNvPr id="12" name="object 12"/>
          <p:cNvSpPr txBox="1"/>
          <p:nvPr/>
        </p:nvSpPr>
        <p:spPr>
          <a:xfrm>
            <a:off x="192023" y="2558795"/>
            <a:ext cx="1170940" cy="200696"/>
          </a:xfrm>
          <a:prstGeom prst="rect">
            <a:avLst/>
          </a:prstGeom>
          <a:solidFill>
            <a:srgbClr val="0D0D0D"/>
          </a:solidFill>
        </p:spPr>
        <p:txBody>
          <a:bodyPr vert="horz" wrap="square" lIns="0" tIns="38735" rIns="0" bIns="0" rtlCol="0">
            <a:spAutoFit/>
          </a:bodyPr>
          <a:lstStyle/>
          <a:p>
            <a:pPr marL="90805">
              <a:lnSpc>
                <a:spcPct val="100000"/>
              </a:lnSpc>
              <a:spcBef>
                <a:spcPts val="305"/>
              </a:spcBef>
            </a:pPr>
            <a:r>
              <a:rPr lang="en-US" sz="1050" b="1" i="1" spc="-25" dirty="0">
                <a:solidFill>
                  <a:srgbClr val="FFFFFF"/>
                </a:solidFill>
                <a:latin typeface="Roboto"/>
                <a:cs typeface="Roboto"/>
              </a:rPr>
              <a:t>Keynote </a:t>
            </a:r>
            <a:r>
              <a:rPr sz="1050" b="1" i="1" spc="-25" dirty="0">
                <a:solidFill>
                  <a:srgbClr val="FFFFFF"/>
                </a:solidFill>
                <a:latin typeface="Roboto"/>
                <a:cs typeface="Roboto"/>
              </a:rPr>
              <a:t>Speaker</a:t>
            </a:r>
            <a:endParaRPr sz="1050" dirty="0">
              <a:latin typeface="Roboto"/>
              <a:cs typeface="Roboto"/>
            </a:endParaRPr>
          </a:p>
        </p:txBody>
      </p:sp>
      <p:sp>
        <p:nvSpPr>
          <p:cNvPr id="14" name="object 14"/>
          <p:cNvSpPr txBox="1"/>
          <p:nvPr/>
        </p:nvSpPr>
        <p:spPr>
          <a:xfrm>
            <a:off x="2007872" y="2540080"/>
            <a:ext cx="1172210" cy="238125"/>
          </a:xfrm>
          <a:prstGeom prst="rect">
            <a:avLst/>
          </a:prstGeom>
          <a:solidFill>
            <a:srgbClr val="0D0D0D"/>
          </a:solidFill>
        </p:spPr>
        <p:txBody>
          <a:bodyPr vert="horz" wrap="square" lIns="0" tIns="40005" rIns="0" bIns="0" rtlCol="0">
            <a:spAutoFit/>
          </a:bodyPr>
          <a:lstStyle/>
          <a:p>
            <a:pPr marL="92075">
              <a:lnSpc>
                <a:spcPct val="100000"/>
              </a:lnSpc>
              <a:spcBef>
                <a:spcPts val="315"/>
              </a:spcBef>
            </a:pPr>
            <a:r>
              <a:rPr sz="1050" b="1" i="1" spc="-25" dirty="0">
                <a:solidFill>
                  <a:srgbClr val="FFFFFF"/>
                </a:solidFill>
                <a:latin typeface="Roboto"/>
                <a:cs typeface="Roboto"/>
              </a:rPr>
              <a:t>Speaker</a:t>
            </a:r>
            <a:endParaRPr sz="1050" dirty="0">
              <a:latin typeface="Roboto"/>
              <a:cs typeface="Roboto"/>
            </a:endParaRPr>
          </a:p>
        </p:txBody>
      </p:sp>
      <p:sp>
        <p:nvSpPr>
          <p:cNvPr id="15" name="object 15"/>
          <p:cNvSpPr txBox="1"/>
          <p:nvPr/>
        </p:nvSpPr>
        <p:spPr>
          <a:xfrm>
            <a:off x="8024114" y="2517648"/>
            <a:ext cx="1172210" cy="238125"/>
          </a:xfrm>
          <a:prstGeom prst="rect">
            <a:avLst/>
          </a:prstGeom>
          <a:solidFill>
            <a:srgbClr val="0D0D0D"/>
          </a:solidFill>
        </p:spPr>
        <p:txBody>
          <a:bodyPr vert="horz" wrap="square" lIns="0" tIns="39370" rIns="0" bIns="0" rtlCol="0">
            <a:spAutoFit/>
          </a:bodyPr>
          <a:lstStyle/>
          <a:p>
            <a:pPr marL="92710">
              <a:lnSpc>
                <a:spcPct val="100000"/>
              </a:lnSpc>
              <a:spcBef>
                <a:spcPts val="310"/>
              </a:spcBef>
            </a:pPr>
            <a:r>
              <a:rPr sz="1050" b="1" i="1" spc="-25" dirty="0">
                <a:solidFill>
                  <a:srgbClr val="FFFFFF"/>
                </a:solidFill>
                <a:latin typeface="Roboto"/>
                <a:cs typeface="Roboto"/>
              </a:rPr>
              <a:t>Speaker</a:t>
            </a:r>
            <a:endParaRPr sz="1050" dirty="0">
              <a:latin typeface="Roboto"/>
              <a:cs typeface="Roboto"/>
            </a:endParaRPr>
          </a:p>
        </p:txBody>
      </p:sp>
      <p:sp>
        <p:nvSpPr>
          <p:cNvPr id="16" name="object 16"/>
          <p:cNvSpPr txBox="1"/>
          <p:nvPr/>
        </p:nvSpPr>
        <p:spPr>
          <a:xfrm>
            <a:off x="7898189" y="4420941"/>
            <a:ext cx="1961514" cy="870110"/>
          </a:xfrm>
          <a:prstGeom prst="rect">
            <a:avLst/>
          </a:prstGeom>
          <a:solidFill>
            <a:srgbClr val="42BA97"/>
          </a:solidFill>
        </p:spPr>
        <p:txBody>
          <a:bodyPr vert="horz" wrap="square" lIns="0" tIns="69215" rIns="0" bIns="0" rtlCol="0">
            <a:spAutoFit/>
          </a:bodyPr>
          <a:lstStyle/>
          <a:p>
            <a:pPr marL="107314" marR="122555">
              <a:lnSpc>
                <a:spcPct val="100000"/>
              </a:lnSpc>
              <a:spcBef>
                <a:spcPts val="545"/>
              </a:spcBef>
            </a:pPr>
            <a:r>
              <a:rPr lang="en-US" sz="1400" spc="-35" dirty="0">
                <a:solidFill>
                  <a:srgbClr val="FFFFFF"/>
                </a:solidFill>
                <a:latin typeface="Roboto"/>
                <a:cs typeface="Roboto"/>
              </a:rPr>
              <a:t>Ngozi </a:t>
            </a:r>
            <a:r>
              <a:rPr lang="en-US" sz="1400" spc="-35" dirty="0" err="1">
                <a:solidFill>
                  <a:srgbClr val="FFFFFF"/>
                </a:solidFill>
                <a:latin typeface="Roboto"/>
                <a:cs typeface="Roboto"/>
              </a:rPr>
              <a:t>Okonjo</a:t>
            </a:r>
            <a:r>
              <a:rPr lang="en-US" sz="1400" spc="-35" dirty="0">
                <a:solidFill>
                  <a:srgbClr val="FFFFFF"/>
                </a:solidFill>
                <a:latin typeface="Roboto"/>
                <a:cs typeface="Roboto"/>
              </a:rPr>
              <a:t>-Iweala</a:t>
            </a: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[Di</a:t>
            </a:r>
            <a:r>
              <a:rPr kumimoji="1" lang="en-US" sz="1100" b="0" i="0" u="none" strike="noStrike" kern="1200" cap="none" spc="-30" normalizeH="0" baseline="0" noProof="0" dirty="0">
                <a:ln>
                  <a:noFill/>
                </a:ln>
                <a:solidFill>
                  <a:prstClr val="black"/>
                </a:solidFill>
                <a:effectLst/>
                <a:uLnTx/>
                <a:uFillTx/>
                <a:latin typeface="Roboto"/>
                <a:ea typeface="+mn-ea"/>
                <a:cs typeface="Roboto"/>
              </a:rPr>
              <a:t>rector-General of the World Trade Organisation]</a:t>
            </a:r>
          </a:p>
        </p:txBody>
      </p:sp>
      <p:sp>
        <p:nvSpPr>
          <p:cNvPr id="17" name="object 17"/>
          <p:cNvSpPr txBox="1"/>
          <p:nvPr/>
        </p:nvSpPr>
        <p:spPr>
          <a:xfrm>
            <a:off x="10023348" y="2533353"/>
            <a:ext cx="1170940" cy="238125"/>
          </a:xfrm>
          <a:prstGeom prst="rect">
            <a:avLst/>
          </a:prstGeom>
          <a:solidFill>
            <a:srgbClr val="0D0D0D"/>
          </a:solidFill>
        </p:spPr>
        <p:txBody>
          <a:bodyPr vert="horz" wrap="square" lIns="0" tIns="40005" rIns="0" bIns="0" rtlCol="0">
            <a:spAutoFit/>
          </a:bodyPr>
          <a:lstStyle/>
          <a:p>
            <a:pPr marL="92075">
              <a:lnSpc>
                <a:spcPct val="100000"/>
              </a:lnSpc>
              <a:spcBef>
                <a:spcPts val="315"/>
              </a:spcBef>
            </a:pPr>
            <a:r>
              <a:rPr sz="1050" b="1" i="1" spc="-25" dirty="0">
                <a:solidFill>
                  <a:srgbClr val="FFFFFF"/>
                </a:solidFill>
                <a:latin typeface="Roboto"/>
                <a:cs typeface="Roboto"/>
              </a:rPr>
              <a:t>Speaker</a:t>
            </a:r>
            <a:endParaRPr sz="1050">
              <a:latin typeface="Roboto"/>
              <a:cs typeface="Roboto"/>
            </a:endParaRPr>
          </a:p>
        </p:txBody>
      </p:sp>
      <p:sp>
        <p:nvSpPr>
          <p:cNvPr id="18" name="object 18"/>
          <p:cNvSpPr txBox="1"/>
          <p:nvPr/>
        </p:nvSpPr>
        <p:spPr>
          <a:xfrm>
            <a:off x="10023347" y="4360164"/>
            <a:ext cx="1875575" cy="702115"/>
          </a:xfrm>
          <a:prstGeom prst="rect">
            <a:avLst/>
          </a:prstGeom>
          <a:solidFill>
            <a:srgbClr val="42BA97"/>
          </a:solidFill>
        </p:spPr>
        <p:txBody>
          <a:bodyPr vert="horz" wrap="square" lIns="0" tIns="70485" rIns="0" bIns="0" rtlCol="0">
            <a:spAutoFit/>
          </a:bodyPr>
          <a:lstStyle/>
          <a:p>
            <a:pPr marL="106045">
              <a:lnSpc>
                <a:spcPct val="100000"/>
              </a:lnSpc>
              <a:spcBef>
                <a:spcPts val="555"/>
              </a:spcBef>
            </a:pPr>
            <a:r>
              <a:rPr lang="en-US" sz="1400" spc="-35" dirty="0">
                <a:solidFill>
                  <a:srgbClr val="FFFFFF"/>
                </a:solidFill>
                <a:latin typeface="Roboto"/>
                <a:cs typeface="Roboto"/>
              </a:rPr>
              <a:t>Patience </a:t>
            </a:r>
            <a:r>
              <a:rPr lang="en-US" sz="1400" spc="-35" dirty="0" err="1">
                <a:solidFill>
                  <a:srgbClr val="FFFFFF"/>
                </a:solidFill>
                <a:latin typeface="Roboto"/>
                <a:cs typeface="Roboto"/>
              </a:rPr>
              <a:t>Oniha</a:t>
            </a:r>
            <a:endParaRPr lang="en-US" sz="1400" spc="-35" dirty="0">
              <a:solidFill>
                <a:srgbClr val="FFFFFF"/>
              </a:solidFill>
              <a:latin typeface="Roboto"/>
              <a:cs typeface="Roboto"/>
            </a:endParaRP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[Director General,</a:t>
            </a:r>
            <a:r>
              <a:rPr kumimoji="1" lang="en-US" sz="1100" b="0" i="0" u="none" strike="noStrike" kern="1200" cap="none" spc="-30" normalizeH="0" baseline="0" noProof="0" dirty="0">
                <a:ln>
                  <a:noFill/>
                </a:ln>
                <a:solidFill>
                  <a:prstClr val="black"/>
                </a:solidFill>
                <a:effectLst/>
                <a:uLnTx/>
                <a:uFillTx/>
                <a:latin typeface="Roboto"/>
                <a:ea typeface="+mn-ea"/>
                <a:cs typeface="Roboto"/>
              </a:rPr>
              <a:t> Debt Management Office-</a:t>
            </a:r>
            <a:r>
              <a:rPr kumimoji="1" lang="en-US" sz="1100" b="0" i="0" u="none" strike="noStrike" kern="1200" cap="none" spc="-30" normalizeH="0" noProof="0" dirty="0">
                <a:ln>
                  <a:noFill/>
                </a:ln>
                <a:solidFill>
                  <a:prstClr val="black"/>
                </a:solidFill>
                <a:effectLst/>
                <a:uLnTx/>
                <a:uFillTx/>
                <a:latin typeface="Roboto"/>
                <a:ea typeface="+mn-ea"/>
                <a:cs typeface="Roboto"/>
              </a:rPr>
              <a:t> DMO</a:t>
            </a:r>
            <a:r>
              <a:rPr kumimoji="1" lang="en-US" sz="1100" b="0" i="0" u="none" strike="noStrike" kern="1200" cap="none" spc="-30" normalizeH="0" baseline="0" noProof="0" dirty="0">
                <a:ln>
                  <a:noFill/>
                </a:ln>
                <a:solidFill>
                  <a:prstClr val="black"/>
                </a:solidFill>
                <a:effectLst/>
                <a:uLnTx/>
                <a:uFillTx/>
                <a:latin typeface="Roboto"/>
                <a:ea typeface="+mn-ea"/>
                <a:cs typeface="Roboto"/>
              </a:rPr>
              <a:t>]</a:t>
            </a:r>
          </a:p>
        </p:txBody>
      </p:sp>
      <p:sp>
        <p:nvSpPr>
          <p:cNvPr id="24" name="Title 1">
            <a:extLst>
              <a:ext uri="{FF2B5EF4-FFF2-40B4-BE49-F238E27FC236}">
                <a16:creationId xmlns:a16="http://schemas.microsoft.com/office/drawing/2014/main" id="{BAD459EC-1903-40B2-AA6A-927D40AE882F}"/>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Facilitators/Speakers</a:t>
            </a:r>
          </a:p>
        </p:txBody>
      </p:sp>
      <p:sp>
        <p:nvSpPr>
          <p:cNvPr id="2" name="AutoShape 2" descr="NES 25 Speakers, NES 25, NESG, NES 2019, 25th Nigerian Economic Summit, Think Tank, Nigeria, Africa">
            <a:extLst>
              <a:ext uri="{FF2B5EF4-FFF2-40B4-BE49-F238E27FC236}">
                <a16:creationId xmlns:a16="http://schemas.microsoft.com/office/drawing/2014/main" id="{804E3097-CEF8-4580-96C1-279C5247C38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G"/>
          </a:p>
        </p:txBody>
      </p:sp>
      <p:pic>
        <p:nvPicPr>
          <p:cNvPr id="32" name="Picture 31">
            <a:extLst>
              <a:ext uri="{FF2B5EF4-FFF2-40B4-BE49-F238E27FC236}">
                <a16:creationId xmlns:a16="http://schemas.microsoft.com/office/drawing/2014/main" id="{B50F547A-B127-4B37-8A16-B3AC3CE08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4114" y="2824668"/>
            <a:ext cx="1905000" cy="1479615"/>
          </a:xfrm>
          <a:prstGeom prst="rect">
            <a:avLst/>
          </a:prstGeom>
        </p:spPr>
      </p:pic>
      <p:sp>
        <p:nvSpPr>
          <p:cNvPr id="33" name="object 16">
            <a:extLst>
              <a:ext uri="{FF2B5EF4-FFF2-40B4-BE49-F238E27FC236}">
                <a16:creationId xmlns:a16="http://schemas.microsoft.com/office/drawing/2014/main" id="{68EBB377-F870-43E4-960D-E0C5B30075BF}"/>
              </a:ext>
            </a:extLst>
          </p:cNvPr>
          <p:cNvSpPr txBox="1"/>
          <p:nvPr/>
        </p:nvSpPr>
        <p:spPr>
          <a:xfrm>
            <a:off x="3921857" y="4378966"/>
            <a:ext cx="1905000" cy="916276"/>
          </a:xfrm>
          <a:prstGeom prst="rect">
            <a:avLst/>
          </a:prstGeom>
          <a:solidFill>
            <a:srgbClr val="42BA97"/>
          </a:solidFill>
        </p:spPr>
        <p:txBody>
          <a:bodyPr vert="horz" wrap="square" lIns="0" tIns="69215" rIns="0" bIns="0" rtlCol="0">
            <a:spAutoFit/>
          </a:bodyPr>
          <a:lstStyle/>
          <a:p>
            <a:pPr marL="106045" marR="382270" lvl="0" indent="0" algn="l" defTabSz="914400" rtl="0" eaLnBrk="1" fontAlgn="auto" latinLnBrk="0" hangingPunct="1">
              <a:lnSpc>
                <a:spcPct val="100000"/>
              </a:lnSpc>
              <a:spcBef>
                <a:spcPts val="555"/>
              </a:spcBef>
              <a:spcAft>
                <a:spcPts val="0"/>
              </a:spcAft>
              <a:buClrTx/>
              <a:buSzTx/>
              <a:buFontTx/>
              <a:buNone/>
              <a:tabLst/>
              <a:defRPr/>
            </a:pPr>
            <a:r>
              <a:rPr kumimoji="1" lang="es-ES" sz="1400" b="0" u="none" strike="noStrike" kern="1200" cap="none" spc="-30" normalizeH="0" baseline="0" noProof="0" dirty="0" err="1">
                <a:ln>
                  <a:noFill/>
                </a:ln>
                <a:solidFill>
                  <a:srgbClr val="FFFFFF"/>
                </a:solidFill>
                <a:effectLst/>
                <a:uLnTx/>
                <a:uFillTx/>
                <a:latin typeface="Roboto"/>
                <a:ea typeface="+mn-ea"/>
                <a:cs typeface="Roboto"/>
              </a:rPr>
              <a:t>Mallam</a:t>
            </a:r>
            <a:r>
              <a:rPr kumimoji="1" lang="es-ES" sz="1400" b="0" u="none" strike="noStrike" kern="1200" cap="none" spc="-30" normalizeH="0" baseline="0" noProof="0" dirty="0">
                <a:ln>
                  <a:noFill/>
                </a:ln>
                <a:solidFill>
                  <a:srgbClr val="FFFFFF"/>
                </a:solidFill>
                <a:effectLst/>
                <a:uLnTx/>
                <a:uFillTx/>
                <a:latin typeface="Roboto"/>
                <a:ea typeface="+mn-ea"/>
                <a:cs typeface="Roboto"/>
              </a:rPr>
              <a:t> </a:t>
            </a:r>
            <a:r>
              <a:rPr kumimoji="1" lang="es-ES" sz="1400" b="0" u="none" strike="noStrike" kern="1200" cap="none" spc="-30" normalizeH="0" baseline="0" noProof="0" dirty="0" err="1">
                <a:ln>
                  <a:noFill/>
                </a:ln>
                <a:solidFill>
                  <a:srgbClr val="FFFFFF"/>
                </a:solidFill>
                <a:effectLst/>
                <a:uLnTx/>
                <a:uFillTx/>
                <a:latin typeface="Roboto"/>
                <a:ea typeface="+mn-ea"/>
                <a:cs typeface="Roboto"/>
              </a:rPr>
              <a:t>Nasir</a:t>
            </a:r>
            <a:r>
              <a:rPr kumimoji="1" lang="es-ES" sz="1400" b="0" u="none" strike="noStrike" kern="1200" cap="none" spc="-30" normalizeH="0" baseline="0" noProof="0" dirty="0">
                <a:ln>
                  <a:noFill/>
                </a:ln>
                <a:solidFill>
                  <a:srgbClr val="FFFFFF"/>
                </a:solidFill>
                <a:effectLst/>
                <a:uLnTx/>
                <a:uFillTx/>
                <a:latin typeface="Roboto"/>
                <a:ea typeface="+mn-ea"/>
                <a:cs typeface="Roboto"/>
              </a:rPr>
              <a:t> El </a:t>
            </a:r>
            <a:r>
              <a:rPr kumimoji="1" lang="es-ES" sz="1400" b="0" u="none" strike="noStrike" kern="1200" cap="none" spc="-30" normalizeH="0" baseline="0" noProof="0" dirty="0" err="1">
                <a:ln>
                  <a:noFill/>
                </a:ln>
                <a:solidFill>
                  <a:srgbClr val="FFFFFF"/>
                </a:solidFill>
                <a:effectLst/>
                <a:uLnTx/>
                <a:uFillTx/>
                <a:latin typeface="Roboto"/>
                <a:ea typeface="+mn-ea"/>
                <a:cs typeface="Roboto"/>
              </a:rPr>
              <a:t>Rufai</a:t>
            </a:r>
            <a:r>
              <a:rPr kumimoji="1" lang="es-ES" sz="1400" b="0" u="none" strike="noStrike" kern="1200" cap="none" spc="-30" normalizeH="0" baseline="0" noProof="0" dirty="0">
                <a:ln>
                  <a:noFill/>
                </a:ln>
                <a:solidFill>
                  <a:srgbClr val="FFFFFF"/>
                </a:solidFill>
                <a:effectLst/>
                <a:uLnTx/>
                <a:uFillTx/>
                <a:latin typeface="Roboto"/>
                <a:ea typeface="+mn-ea"/>
                <a:cs typeface="Roboto"/>
              </a:rPr>
              <a:t> </a:t>
            </a: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[G</a:t>
            </a:r>
            <a:r>
              <a:rPr kumimoji="1" lang="en-US" sz="1100" b="0" i="0" u="none" strike="noStrike" kern="1200" cap="none" spc="-30" normalizeH="0" baseline="0" noProof="0" dirty="0" err="1">
                <a:ln>
                  <a:noFill/>
                </a:ln>
                <a:solidFill>
                  <a:prstClr val="black"/>
                </a:solidFill>
                <a:effectLst/>
                <a:uLnTx/>
                <a:uFillTx/>
                <a:latin typeface="Roboto"/>
                <a:ea typeface="+mn-ea"/>
                <a:cs typeface="Roboto"/>
              </a:rPr>
              <a:t>overnor</a:t>
            </a:r>
            <a:r>
              <a:rPr kumimoji="1" lang="en-US" sz="1100" b="0" i="0" u="none" strike="noStrike" kern="1200" cap="none" spc="-30" normalizeH="0" baseline="0" noProof="0" dirty="0">
                <a:ln>
                  <a:noFill/>
                </a:ln>
                <a:solidFill>
                  <a:prstClr val="black"/>
                </a:solidFill>
                <a:effectLst/>
                <a:uLnTx/>
                <a:uFillTx/>
                <a:latin typeface="Roboto"/>
                <a:ea typeface="+mn-ea"/>
                <a:cs typeface="Roboto"/>
              </a:rPr>
              <a:t> of Kaduna State]</a:t>
            </a:r>
          </a:p>
        </p:txBody>
      </p:sp>
      <p:sp>
        <p:nvSpPr>
          <p:cNvPr id="34" name="object 16">
            <a:extLst>
              <a:ext uri="{FF2B5EF4-FFF2-40B4-BE49-F238E27FC236}">
                <a16:creationId xmlns:a16="http://schemas.microsoft.com/office/drawing/2014/main" id="{85640CB6-8277-4425-9EAA-9E5654B989F7}"/>
              </a:ext>
            </a:extLst>
          </p:cNvPr>
          <p:cNvSpPr txBox="1"/>
          <p:nvPr/>
        </p:nvSpPr>
        <p:spPr>
          <a:xfrm>
            <a:off x="1989991" y="4402412"/>
            <a:ext cx="1805941" cy="700833"/>
          </a:xfrm>
          <a:prstGeom prst="rect">
            <a:avLst/>
          </a:prstGeom>
          <a:solidFill>
            <a:srgbClr val="42BA97"/>
          </a:solidFill>
        </p:spPr>
        <p:txBody>
          <a:bodyPr vert="horz" wrap="square" lIns="0" tIns="69215" rIns="0" bIns="0" rtlCol="0">
            <a:spAutoFit/>
          </a:bodyPr>
          <a:lstStyle/>
          <a:p>
            <a:pPr marL="106045" marR="382270" lvl="0" indent="0" algn="l" defTabSz="914400" rtl="0" eaLnBrk="1" fontAlgn="auto" latinLnBrk="0" hangingPunct="1">
              <a:lnSpc>
                <a:spcPct val="100000"/>
              </a:lnSpc>
              <a:spcBef>
                <a:spcPts val="555"/>
              </a:spcBef>
              <a:spcAft>
                <a:spcPts val="0"/>
              </a:spcAft>
              <a:buClrTx/>
              <a:buSzTx/>
              <a:buFontTx/>
              <a:buNone/>
              <a:tabLst/>
              <a:defRPr/>
            </a:pPr>
            <a:r>
              <a:rPr kumimoji="1" lang="en-US" sz="1400" u="none" strike="noStrike" kern="1200" cap="none" spc="-30" normalizeH="0" baseline="0" noProof="0" dirty="0">
                <a:ln>
                  <a:noFill/>
                </a:ln>
                <a:solidFill>
                  <a:srgbClr val="FFFFFF"/>
                </a:solidFill>
                <a:effectLst/>
                <a:uLnTx/>
                <a:uFillTx/>
                <a:latin typeface="Roboto"/>
                <a:ea typeface="+mn-ea"/>
                <a:cs typeface="Roboto"/>
              </a:rPr>
              <a:t>Peter Obi</a:t>
            </a: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[Former</a:t>
            </a:r>
            <a:r>
              <a:rPr kumimoji="1" lang="en-US" sz="1100" b="0" u="none" strike="noStrike" kern="1200" cap="none" spc="-30" normalizeH="0" baseline="0" noProof="0" dirty="0">
                <a:ln>
                  <a:noFill/>
                </a:ln>
                <a:solidFill>
                  <a:prstClr val="black"/>
                </a:solidFill>
                <a:effectLst/>
                <a:uLnTx/>
                <a:uFillTx/>
                <a:latin typeface="Roboto"/>
                <a:ea typeface="+mn-ea"/>
                <a:cs typeface="Roboto"/>
              </a:rPr>
              <a:t> Governor of Anambra State]</a:t>
            </a:r>
          </a:p>
        </p:txBody>
      </p:sp>
      <p:sp>
        <p:nvSpPr>
          <p:cNvPr id="41" name="TextBox 22">
            <a:extLst>
              <a:ext uri="{FF2B5EF4-FFF2-40B4-BE49-F238E27FC236}">
                <a16:creationId xmlns:a16="http://schemas.microsoft.com/office/drawing/2014/main" id="{E67E1C03-3070-4713-95F7-CD57C96973A2}"/>
              </a:ext>
            </a:extLst>
          </p:cNvPr>
          <p:cNvSpPr txBox="1">
            <a:spLocks noChangeArrowheads="1"/>
          </p:cNvSpPr>
          <p:nvPr/>
        </p:nvSpPr>
        <p:spPr bwMode="auto">
          <a:xfrm>
            <a:off x="713095" y="136525"/>
            <a:ext cx="7067863"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Council on Finance &amp; Economic  Development</a:t>
            </a:r>
          </a:p>
        </p:txBody>
      </p:sp>
      <p:pic>
        <p:nvPicPr>
          <p:cNvPr id="5" name="Picture 4" descr="A person wearing a hat&#10;&#10;Description automatically generated with low confidence">
            <a:extLst>
              <a:ext uri="{FF2B5EF4-FFF2-40B4-BE49-F238E27FC236}">
                <a16:creationId xmlns:a16="http://schemas.microsoft.com/office/drawing/2014/main" id="{D8EE77D8-117C-467A-8F88-C1F94E78C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1857" y="2865963"/>
            <a:ext cx="1877255" cy="1472185"/>
          </a:xfrm>
          <a:prstGeom prst="rect">
            <a:avLst/>
          </a:prstGeom>
        </p:spPr>
      </p:pic>
      <p:pic>
        <p:nvPicPr>
          <p:cNvPr id="8" name="Picture 7" descr="A person wearing glasses&#10;&#10;Description automatically generated with medium confidence">
            <a:extLst>
              <a:ext uri="{FF2B5EF4-FFF2-40B4-BE49-F238E27FC236}">
                <a16:creationId xmlns:a16="http://schemas.microsoft.com/office/drawing/2014/main" id="{141E9BBC-0506-4ADC-8FE6-DEF9410CE0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872" y="2865963"/>
            <a:ext cx="1770346" cy="1472184"/>
          </a:xfrm>
          <a:prstGeom prst="rect">
            <a:avLst/>
          </a:prstGeom>
        </p:spPr>
      </p:pic>
      <p:pic>
        <p:nvPicPr>
          <p:cNvPr id="11" name="Picture 10" descr="A person wearing glasses&#10;&#10;Description automatically generated with low confidence">
            <a:extLst>
              <a:ext uri="{FF2B5EF4-FFF2-40B4-BE49-F238E27FC236}">
                <a16:creationId xmlns:a16="http://schemas.microsoft.com/office/drawing/2014/main" id="{FF3D3BD9-6AFD-4874-BC00-E32713E17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023" y="2832098"/>
            <a:ext cx="1702749" cy="1483553"/>
          </a:xfrm>
          <a:prstGeom prst="rect">
            <a:avLst/>
          </a:prstGeom>
        </p:spPr>
      </p:pic>
      <p:sp>
        <p:nvSpPr>
          <p:cNvPr id="3" name="AutoShape 2" descr="d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 name="Picture 24" descr="dg"/>
          <p:cNvPicPr/>
          <p:nvPr/>
        </p:nvPicPr>
        <p:blipFill>
          <a:blip r:embed="rId6">
            <a:extLst>
              <a:ext uri="{28A0092B-C50C-407E-A947-70E740481C1C}">
                <a14:useLocalDpi xmlns:a14="http://schemas.microsoft.com/office/drawing/2010/main" val="0"/>
              </a:ext>
            </a:extLst>
          </a:blip>
          <a:srcRect/>
          <a:stretch>
            <a:fillRect/>
          </a:stretch>
        </p:blipFill>
        <p:spPr bwMode="auto">
          <a:xfrm>
            <a:off x="5920154" y="2836035"/>
            <a:ext cx="1860804" cy="1479616"/>
          </a:xfrm>
          <a:prstGeom prst="rect">
            <a:avLst/>
          </a:prstGeom>
          <a:noFill/>
          <a:ln>
            <a:noFill/>
          </a:ln>
        </p:spPr>
      </p:pic>
      <p:sp>
        <p:nvSpPr>
          <p:cNvPr id="26" name="object 16"/>
          <p:cNvSpPr txBox="1"/>
          <p:nvPr/>
        </p:nvSpPr>
        <p:spPr>
          <a:xfrm>
            <a:off x="5869799" y="4425132"/>
            <a:ext cx="1961514" cy="870110"/>
          </a:xfrm>
          <a:prstGeom prst="rect">
            <a:avLst/>
          </a:prstGeom>
          <a:solidFill>
            <a:srgbClr val="42BA97"/>
          </a:solidFill>
        </p:spPr>
        <p:txBody>
          <a:bodyPr vert="horz" wrap="square" lIns="0" tIns="69215" rIns="0" bIns="0" rtlCol="0">
            <a:spAutoFit/>
          </a:bodyPr>
          <a:lstStyle/>
          <a:p>
            <a:pPr marL="107314" marR="122555">
              <a:lnSpc>
                <a:spcPct val="100000"/>
              </a:lnSpc>
              <a:spcBef>
                <a:spcPts val="545"/>
              </a:spcBef>
            </a:pPr>
            <a:r>
              <a:rPr lang="en-US" sz="1400" spc="-35" dirty="0">
                <a:solidFill>
                  <a:srgbClr val="FFFFFF"/>
                </a:solidFill>
                <a:latin typeface="Roboto"/>
                <a:cs typeface="Roboto"/>
              </a:rPr>
              <a:t>Ben </a:t>
            </a:r>
            <a:r>
              <a:rPr lang="en-US" sz="1400" spc="-35" dirty="0" err="1">
                <a:solidFill>
                  <a:srgbClr val="FFFFFF"/>
                </a:solidFill>
                <a:latin typeface="Roboto"/>
                <a:cs typeface="Roboto"/>
              </a:rPr>
              <a:t>Akabueze</a:t>
            </a:r>
            <a:endParaRPr lang="en-US" sz="1400" spc="-35" dirty="0">
              <a:solidFill>
                <a:srgbClr val="FFFFFF"/>
              </a:solidFill>
              <a:latin typeface="Roboto"/>
              <a:cs typeface="Roboto"/>
            </a:endParaRP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[Di</a:t>
            </a:r>
            <a:r>
              <a:rPr kumimoji="1" lang="en-US" sz="1100" b="0" i="0" u="none" strike="noStrike" kern="1200" cap="none" spc="-30" normalizeH="0" baseline="0" noProof="0" dirty="0">
                <a:ln>
                  <a:noFill/>
                </a:ln>
                <a:solidFill>
                  <a:prstClr val="black"/>
                </a:solidFill>
                <a:effectLst/>
                <a:uLnTx/>
                <a:uFillTx/>
                <a:latin typeface="Roboto"/>
                <a:ea typeface="+mn-ea"/>
                <a:cs typeface="Roboto"/>
              </a:rPr>
              <a:t>rector-General, World Budget Office of the Federation]</a:t>
            </a:r>
          </a:p>
        </p:txBody>
      </p:sp>
      <p:sp>
        <p:nvSpPr>
          <p:cNvPr id="27" name="object 15"/>
          <p:cNvSpPr txBox="1"/>
          <p:nvPr/>
        </p:nvSpPr>
        <p:spPr>
          <a:xfrm>
            <a:off x="5920154" y="2540080"/>
            <a:ext cx="1172210" cy="238125"/>
          </a:xfrm>
          <a:prstGeom prst="rect">
            <a:avLst/>
          </a:prstGeom>
          <a:solidFill>
            <a:srgbClr val="0D0D0D"/>
          </a:solidFill>
        </p:spPr>
        <p:txBody>
          <a:bodyPr vert="horz" wrap="square" lIns="0" tIns="39370" rIns="0" bIns="0" rtlCol="0">
            <a:spAutoFit/>
          </a:bodyPr>
          <a:lstStyle/>
          <a:p>
            <a:pPr marL="92710">
              <a:lnSpc>
                <a:spcPct val="100000"/>
              </a:lnSpc>
              <a:spcBef>
                <a:spcPts val="310"/>
              </a:spcBef>
            </a:pPr>
            <a:r>
              <a:rPr sz="1050" b="1" i="1" spc="-25" dirty="0">
                <a:solidFill>
                  <a:srgbClr val="FFFFFF"/>
                </a:solidFill>
                <a:latin typeface="Roboto"/>
                <a:cs typeface="Roboto"/>
              </a:rPr>
              <a:t>Speaker</a:t>
            </a:r>
            <a:endParaRPr sz="1050" dirty="0">
              <a:latin typeface="Roboto"/>
              <a:cs typeface="Roboto"/>
            </a:endParaRPr>
          </a:p>
        </p:txBody>
      </p:sp>
      <p:pic>
        <p:nvPicPr>
          <p:cNvPr id="29" name="Picture 28" descr="Ms Patience Oniha"/>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3348" y="2832097"/>
            <a:ext cx="1652837" cy="1472185"/>
          </a:xfrm>
          <a:prstGeom prst="rect">
            <a:avLst/>
          </a:prstGeom>
          <a:noFill/>
          <a:ln>
            <a:noFill/>
          </a:ln>
        </p:spPr>
      </p:pic>
    </p:spTree>
    <p:extLst>
      <p:ext uri="{BB962C8B-B14F-4D97-AF65-F5344CB8AC3E}">
        <p14:creationId xmlns:p14="http://schemas.microsoft.com/office/powerpoint/2010/main" val="4250001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92023" y="4339971"/>
            <a:ext cx="1720850" cy="905376"/>
          </a:xfrm>
          <a:prstGeom prst="rect">
            <a:avLst/>
          </a:prstGeom>
          <a:solidFill>
            <a:srgbClr val="42BA97"/>
          </a:solidFill>
        </p:spPr>
        <p:txBody>
          <a:bodyPr vert="horz" wrap="square" lIns="0" tIns="91440" rIns="0" bIns="0" rtlCol="0">
            <a:spAutoFit/>
          </a:bodyPr>
          <a:lstStyle/>
          <a:p>
            <a:pPr marL="154305">
              <a:lnSpc>
                <a:spcPct val="100000"/>
              </a:lnSpc>
              <a:spcBef>
                <a:spcPts val="720"/>
              </a:spcBef>
            </a:pPr>
            <a:r>
              <a:rPr lang="en-US" sz="1400" spc="-30" dirty="0">
                <a:solidFill>
                  <a:srgbClr val="FFFFFF"/>
                </a:solidFill>
                <a:latin typeface="Roboto"/>
                <a:cs typeface="Roboto"/>
              </a:rPr>
              <a:t>Tony Elumelu</a:t>
            </a:r>
          </a:p>
          <a:p>
            <a:pPr marL="154305" marR="0" lvl="0" indent="0" algn="l" defTabSz="914400" rtl="0" eaLnBrk="1" fontAlgn="auto" latinLnBrk="0" hangingPunct="1">
              <a:lnSpc>
                <a:spcPct val="100000"/>
              </a:lnSpc>
              <a:spcBef>
                <a:spcPts val="720"/>
              </a:spcBef>
              <a:spcAft>
                <a:spcPts val="0"/>
              </a:spcAft>
              <a:buClrTx/>
              <a:buSzTx/>
              <a:buFontTx/>
              <a:buNone/>
              <a:tabLst/>
              <a:defRPr/>
            </a:pPr>
            <a:r>
              <a:rPr lang="en-US" sz="1100" spc="-30" dirty="0">
                <a:solidFill>
                  <a:prstClr val="black"/>
                </a:solidFill>
                <a:latin typeface="Roboto"/>
                <a:cs typeface="Roboto"/>
              </a:rPr>
              <a:t>[Ni</a:t>
            </a:r>
            <a:r>
              <a:rPr kumimoji="1" lang="en-US" sz="1100" i="0" u="none" strike="noStrike" kern="1200" cap="none" spc="-30" normalizeH="0" baseline="0" noProof="0" dirty="0" err="1">
                <a:ln>
                  <a:noFill/>
                </a:ln>
                <a:solidFill>
                  <a:prstClr val="black"/>
                </a:solidFill>
                <a:effectLst/>
                <a:uLnTx/>
                <a:uFillTx/>
                <a:latin typeface="Roboto"/>
                <a:ea typeface="+mn-ea"/>
                <a:cs typeface="Roboto"/>
              </a:rPr>
              <a:t>gerian</a:t>
            </a:r>
            <a:r>
              <a:rPr kumimoji="1" lang="en-US" sz="1100" i="0" u="none" strike="noStrike" kern="1200" cap="none" spc="-30" normalizeH="0" baseline="0" noProof="0" dirty="0">
                <a:ln>
                  <a:noFill/>
                </a:ln>
                <a:solidFill>
                  <a:prstClr val="black"/>
                </a:solidFill>
                <a:effectLst/>
                <a:uLnTx/>
                <a:uFillTx/>
                <a:latin typeface="Roboto"/>
                <a:ea typeface="+mn-ea"/>
                <a:cs typeface="Roboto"/>
              </a:rPr>
              <a:t> Economist, Entrepreneur, &amp; Chairman United Bank for Africa]</a:t>
            </a:r>
          </a:p>
        </p:txBody>
      </p:sp>
      <p:sp>
        <p:nvSpPr>
          <p:cNvPr id="6" name="object 6"/>
          <p:cNvSpPr txBox="1"/>
          <p:nvPr/>
        </p:nvSpPr>
        <p:spPr>
          <a:xfrm>
            <a:off x="2052827" y="4370832"/>
            <a:ext cx="1777364" cy="889346"/>
          </a:xfrm>
          <a:prstGeom prst="rect">
            <a:avLst/>
          </a:prstGeom>
          <a:solidFill>
            <a:srgbClr val="42BA97"/>
          </a:solidFill>
        </p:spPr>
        <p:txBody>
          <a:bodyPr vert="horz" wrap="square" lIns="0" tIns="75565" rIns="0" bIns="0" rtlCol="0">
            <a:spAutoFit/>
          </a:bodyPr>
          <a:lstStyle/>
          <a:p>
            <a:pPr marL="154305">
              <a:lnSpc>
                <a:spcPct val="100000"/>
              </a:lnSpc>
              <a:spcBef>
                <a:spcPts val="720"/>
              </a:spcBef>
            </a:pPr>
            <a:r>
              <a:rPr lang="en-US" sz="1400" spc="-30" dirty="0">
                <a:solidFill>
                  <a:srgbClr val="FFFFFF"/>
                </a:solidFill>
                <a:latin typeface="Roboto"/>
                <a:cs typeface="Roboto"/>
              </a:rPr>
              <a:t>Adedoyin Salami</a:t>
            </a:r>
          </a:p>
          <a:p>
            <a:pPr marL="154305" marR="0" lvl="0" indent="0" algn="l" defTabSz="914400" rtl="0" eaLnBrk="1" fontAlgn="auto" latinLnBrk="0" hangingPunct="1">
              <a:lnSpc>
                <a:spcPct val="100000"/>
              </a:lnSpc>
              <a:spcBef>
                <a:spcPts val="720"/>
              </a:spcBef>
              <a:spcAft>
                <a:spcPts val="0"/>
              </a:spcAft>
              <a:buClrTx/>
              <a:buSzTx/>
              <a:buFontTx/>
              <a:buNone/>
              <a:tabLst/>
              <a:defRPr/>
            </a:pPr>
            <a:r>
              <a:rPr lang="en-US" sz="1100" spc="-30" dirty="0">
                <a:solidFill>
                  <a:prstClr val="black"/>
                </a:solidFill>
                <a:latin typeface="Roboto"/>
                <a:cs typeface="Roboto"/>
              </a:rPr>
              <a:t>[Re</a:t>
            </a:r>
            <a:r>
              <a:rPr kumimoji="1" lang="en-US" sz="1100" b="0" i="0" u="none" strike="noStrike" kern="1200" cap="none" spc="-30" normalizeH="0" baseline="0" noProof="0" dirty="0" err="1">
                <a:ln>
                  <a:noFill/>
                </a:ln>
                <a:solidFill>
                  <a:prstClr val="black"/>
                </a:solidFill>
                <a:effectLst/>
                <a:uLnTx/>
                <a:uFillTx/>
                <a:latin typeface="Roboto"/>
                <a:ea typeface="+mn-ea"/>
                <a:cs typeface="Roboto"/>
              </a:rPr>
              <a:t>nowned</a:t>
            </a:r>
            <a:r>
              <a:rPr kumimoji="1" lang="en-US" sz="1100" b="0" i="0" u="none" strike="noStrike" kern="1200" cap="none" spc="-30" normalizeH="0" baseline="0" noProof="0" dirty="0">
                <a:ln>
                  <a:noFill/>
                </a:ln>
                <a:solidFill>
                  <a:prstClr val="black"/>
                </a:solidFill>
                <a:effectLst/>
                <a:uLnTx/>
                <a:uFillTx/>
                <a:latin typeface="Roboto"/>
                <a:ea typeface="+mn-ea"/>
                <a:cs typeface="Roboto"/>
              </a:rPr>
              <a:t> Economist &amp; Chairman, Economic Advisory Council – EAC]</a:t>
            </a:r>
          </a:p>
        </p:txBody>
      </p:sp>
      <p:sp>
        <p:nvSpPr>
          <p:cNvPr id="7" name="object 7"/>
          <p:cNvSpPr txBox="1"/>
          <p:nvPr/>
        </p:nvSpPr>
        <p:spPr>
          <a:xfrm>
            <a:off x="3921252" y="4360164"/>
            <a:ext cx="1775460" cy="702115"/>
          </a:xfrm>
          <a:prstGeom prst="rect">
            <a:avLst/>
          </a:prstGeom>
          <a:solidFill>
            <a:srgbClr val="42BA97"/>
          </a:solidFill>
        </p:spPr>
        <p:txBody>
          <a:bodyPr vert="horz" wrap="square" lIns="0" tIns="70485" rIns="0" bIns="0" rtlCol="0">
            <a:spAutoFit/>
          </a:bodyPr>
          <a:lstStyle/>
          <a:p>
            <a:pPr marL="106045" marR="382270">
              <a:lnSpc>
                <a:spcPct val="100000"/>
              </a:lnSpc>
              <a:spcBef>
                <a:spcPts val="555"/>
              </a:spcBef>
            </a:pPr>
            <a:r>
              <a:rPr lang="en-US" sz="1400" spc="-30" dirty="0">
                <a:solidFill>
                  <a:srgbClr val="FFFFFF"/>
                </a:solidFill>
                <a:latin typeface="Roboto"/>
                <a:cs typeface="Roboto"/>
              </a:rPr>
              <a:t>Kayode Fayemi</a:t>
            </a:r>
            <a:endParaRPr lang="en-US" sz="1400" spc="-30" dirty="0">
              <a:solidFill>
                <a:prstClr val="black"/>
              </a:solidFill>
              <a:latin typeface="Roboto"/>
              <a:cs typeface="Roboto"/>
            </a:endParaRP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[Go</a:t>
            </a:r>
            <a:r>
              <a:rPr kumimoji="1" lang="en-US" sz="1100" b="0" i="0" u="none" strike="noStrike" kern="1200" cap="none" spc="-30" normalizeH="0" baseline="0" noProof="0" dirty="0" err="1">
                <a:ln>
                  <a:noFill/>
                </a:ln>
                <a:solidFill>
                  <a:prstClr val="black"/>
                </a:solidFill>
                <a:effectLst/>
                <a:uLnTx/>
                <a:uFillTx/>
                <a:latin typeface="Roboto"/>
                <a:ea typeface="+mn-ea"/>
                <a:cs typeface="Roboto"/>
              </a:rPr>
              <a:t>vernor</a:t>
            </a:r>
            <a:r>
              <a:rPr kumimoji="1" lang="en-US" sz="1100" b="0" i="0" u="none" strike="noStrike" kern="1200" cap="none" spc="-30" normalizeH="0" baseline="0" noProof="0" dirty="0">
                <a:ln>
                  <a:noFill/>
                </a:ln>
                <a:solidFill>
                  <a:prstClr val="black"/>
                </a:solidFill>
                <a:effectLst/>
                <a:uLnTx/>
                <a:uFillTx/>
                <a:latin typeface="Roboto"/>
                <a:ea typeface="+mn-ea"/>
                <a:cs typeface="Roboto"/>
              </a:rPr>
              <a:t> of Ekiti State]</a:t>
            </a:r>
          </a:p>
        </p:txBody>
      </p:sp>
      <p:sp>
        <p:nvSpPr>
          <p:cNvPr id="9" name="object 9"/>
          <p:cNvSpPr txBox="1"/>
          <p:nvPr/>
        </p:nvSpPr>
        <p:spPr>
          <a:xfrm>
            <a:off x="5786628" y="2526792"/>
            <a:ext cx="1172210" cy="238125"/>
          </a:xfrm>
          <a:prstGeom prst="rect">
            <a:avLst/>
          </a:prstGeom>
          <a:solidFill>
            <a:srgbClr val="0D0D0D"/>
          </a:solidFill>
        </p:spPr>
        <p:txBody>
          <a:bodyPr vert="horz" wrap="square" lIns="0" tIns="39370" rIns="0" bIns="0" rtlCol="0">
            <a:spAutoFit/>
          </a:bodyPr>
          <a:lstStyle/>
          <a:p>
            <a:pPr marL="92075">
              <a:lnSpc>
                <a:spcPct val="100000"/>
              </a:lnSpc>
              <a:spcBef>
                <a:spcPts val="310"/>
              </a:spcBef>
            </a:pPr>
            <a:r>
              <a:rPr sz="1050" b="1" i="1" spc="-25" dirty="0">
                <a:solidFill>
                  <a:srgbClr val="FFFFFF"/>
                </a:solidFill>
                <a:latin typeface="Roboto"/>
                <a:cs typeface="Roboto"/>
              </a:rPr>
              <a:t>Speaker</a:t>
            </a:r>
            <a:endParaRPr sz="1050">
              <a:latin typeface="Roboto"/>
              <a:cs typeface="Roboto"/>
            </a:endParaRPr>
          </a:p>
        </p:txBody>
      </p:sp>
      <p:sp>
        <p:nvSpPr>
          <p:cNvPr id="12" name="object 12"/>
          <p:cNvSpPr txBox="1"/>
          <p:nvPr/>
        </p:nvSpPr>
        <p:spPr>
          <a:xfrm>
            <a:off x="192023" y="2558795"/>
            <a:ext cx="1170940" cy="238125"/>
          </a:xfrm>
          <a:prstGeom prst="rect">
            <a:avLst/>
          </a:prstGeom>
          <a:solidFill>
            <a:srgbClr val="0D0D0D"/>
          </a:solidFill>
        </p:spPr>
        <p:txBody>
          <a:bodyPr vert="horz" wrap="square" lIns="0" tIns="38735" rIns="0" bIns="0" rtlCol="0">
            <a:spAutoFit/>
          </a:bodyPr>
          <a:lstStyle/>
          <a:p>
            <a:pPr marL="90805">
              <a:lnSpc>
                <a:spcPct val="100000"/>
              </a:lnSpc>
              <a:spcBef>
                <a:spcPts val="305"/>
              </a:spcBef>
            </a:pPr>
            <a:r>
              <a:rPr sz="1050" b="1" i="1" spc="-25" dirty="0">
                <a:solidFill>
                  <a:srgbClr val="FFFFFF"/>
                </a:solidFill>
                <a:latin typeface="Roboto"/>
                <a:cs typeface="Roboto"/>
              </a:rPr>
              <a:t>Speaker</a:t>
            </a:r>
            <a:endParaRPr sz="1050">
              <a:latin typeface="Roboto"/>
              <a:cs typeface="Roboto"/>
            </a:endParaRPr>
          </a:p>
        </p:txBody>
      </p:sp>
      <p:sp>
        <p:nvSpPr>
          <p:cNvPr id="13" name="object 13"/>
          <p:cNvSpPr txBox="1"/>
          <p:nvPr/>
        </p:nvSpPr>
        <p:spPr>
          <a:xfrm>
            <a:off x="3887722" y="2516123"/>
            <a:ext cx="1692463" cy="200696"/>
          </a:xfrm>
          <a:prstGeom prst="rect">
            <a:avLst/>
          </a:prstGeom>
          <a:solidFill>
            <a:srgbClr val="0D0D0D"/>
          </a:solidFill>
        </p:spPr>
        <p:txBody>
          <a:bodyPr vert="horz" wrap="square" lIns="0" tIns="38735" rIns="0" bIns="0" rtlCol="0">
            <a:spAutoFit/>
          </a:bodyPr>
          <a:lstStyle/>
          <a:p>
            <a:pPr marL="92075">
              <a:lnSpc>
                <a:spcPct val="100000"/>
              </a:lnSpc>
              <a:spcBef>
                <a:spcPts val="305"/>
              </a:spcBef>
            </a:pPr>
            <a:r>
              <a:rPr lang="en-US" sz="1050" b="1" i="1" spc="-25" dirty="0">
                <a:solidFill>
                  <a:srgbClr val="FFFFFF"/>
                </a:solidFill>
                <a:latin typeface="Roboto"/>
                <a:cs typeface="Roboto"/>
              </a:rPr>
              <a:t>Chairman of Session</a:t>
            </a:r>
            <a:endParaRPr sz="1050" dirty="0">
              <a:latin typeface="Roboto"/>
              <a:cs typeface="Roboto"/>
            </a:endParaRPr>
          </a:p>
        </p:txBody>
      </p:sp>
      <p:sp>
        <p:nvSpPr>
          <p:cNvPr id="14" name="object 14"/>
          <p:cNvSpPr txBox="1"/>
          <p:nvPr/>
        </p:nvSpPr>
        <p:spPr>
          <a:xfrm>
            <a:off x="2025395" y="2551176"/>
            <a:ext cx="1172210" cy="238125"/>
          </a:xfrm>
          <a:prstGeom prst="rect">
            <a:avLst/>
          </a:prstGeom>
          <a:solidFill>
            <a:srgbClr val="0D0D0D"/>
          </a:solidFill>
        </p:spPr>
        <p:txBody>
          <a:bodyPr vert="horz" wrap="square" lIns="0" tIns="40005" rIns="0" bIns="0" rtlCol="0">
            <a:spAutoFit/>
          </a:bodyPr>
          <a:lstStyle/>
          <a:p>
            <a:pPr marL="92075">
              <a:lnSpc>
                <a:spcPct val="100000"/>
              </a:lnSpc>
              <a:spcBef>
                <a:spcPts val="315"/>
              </a:spcBef>
            </a:pPr>
            <a:r>
              <a:rPr sz="1050" b="1" i="1" spc="-25" dirty="0">
                <a:solidFill>
                  <a:srgbClr val="FFFFFF"/>
                </a:solidFill>
                <a:latin typeface="Roboto"/>
                <a:cs typeface="Roboto"/>
              </a:rPr>
              <a:t>Speaker</a:t>
            </a:r>
            <a:endParaRPr sz="1050">
              <a:latin typeface="Roboto"/>
              <a:cs typeface="Roboto"/>
            </a:endParaRPr>
          </a:p>
        </p:txBody>
      </p:sp>
      <p:sp>
        <p:nvSpPr>
          <p:cNvPr id="15" name="object 15"/>
          <p:cNvSpPr txBox="1"/>
          <p:nvPr/>
        </p:nvSpPr>
        <p:spPr>
          <a:xfrm>
            <a:off x="7804404" y="2516124"/>
            <a:ext cx="1644396" cy="202862"/>
          </a:xfrm>
          <a:prstGeom prst="rect">
            <a:avLst/>
          </a:prstGeom>
          <a:solidFill>
            <a:srgbClr val="0D0D0D"/>
          </a:solidFill>
        </p:spPr>
        <p:txBody>
          <a:bodyPr vert="horz" wrap="square" lIns="0" tIns="39370" rIns="0" bIns="0" rtlCol="0">
            <a:spAutoFit/>
          </a:bodyPr>
          <a:lstStyle/>
          <a:p>
            <a:pPr marL="92710">
              <a:lnSpc>
                <a:spcPct val="100000"/>
              </a:lnSpc>
              <a:spcBef>
                <a:spcPts val="310"/>
              </a:spcBef>
            </a:pPr>
            <a:r>
              <a:rPr lang="en-US" sz="1050" b="1" i="1" spc="-25" dirty="0">
                <a:solidFill>
                  <a:srgbClr val="FFFFFF"/>
                </a:solidFill>
                <a:latin typeface="Roboto"/>
                <a:cs typeface="Roboto"/>
              </a:rPr>
              <a:t>Chairman of Session</a:t>
            </a:r>
            <a:endParaRPr sz="1050" dirty="0">
              <a:latin typeface="Roboto"/>
              <a:cs typeface="Roboto"/>
            </a:endParaRPr>
          </a:p>
        </p:txBody>
      </p:sp>
      <p:sp>
        <p:nvSpPr>
          <p:cNvPr id="16" name="object 16"/>
          <p:cNvSpPr txBox="1"/>
          <p:nvPr/>
        </p:nvSpPr>
        <p:spPr>
          <a:xfrm>
            <a:off x="7804404" y="4361688"/>
            <a:ext cx="1961514" cy="916276"/>
          </a:xfrm>
          <a:prstGeom prst="rect">
            <a:avLst/>
          </a:prstGeom>
          <a:solidFill>
            <a:srgbClr val="42BA97"/>
          </a:solidFill>
        </p:spPr>
        <p:txBody>
          <a:bodyPr vert="horz" wrap="square" lIns="0" tIns="69215" rIns="0" bIns="0" rtlCol="0">
            <a:spAutoFit/>
          </a:bodyPr>
          <a:lstStyle/>
          <a:p>
            <a:pPr marL="107314" marR="122555">
              <a:lnSpc>
                <a:spcPct val="100000"/>
              </a:lnSpc>
              <a:spcBef>
                <a:spcPts val="545"/>
              </a:spcBef>
            </a:pPr>
            <a:r>
              <a:rPr lang="en-US" sz="1400" spc="-35" dirty="0">
                <a:solidFill>
                  <a:srgbClr val="FFFFFF"/>
                </a:solidFill>
                <a:latin typeface="Roboto"/>
                <a:cs typeface="Roboto"/>
              </a:rPr>
              <a:t>Babagana Umara </a:t>
            </a:r>
            <a:r>
              <a:rPr lang="en-US" sz="1400" spc="-35" dirty="0" err="1">
                <a:solidFill>
                  <a:srgbClr val="FFFFFF"/>
                </a:solidFill>
                <a:latin typeface="Roboto"/>
                <a:cs typeface="Roboto"/>
              </a:rPr>
              <a:t>Zulum</a:t>
            </a:r>
            <a:endParaRPr lang="en-US" sz="1400" spc="-35" dirty="0">
              <a:solidFill>
                <a:srgbClr val="FFFFFF"/>
              </a:solidFill>
              <a:latin typeface="Roboto"/>
              <a:cs typeface="Roboto"/>
            </a:endParaRP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[Gov</a:t>
            </a:r>
            <a:r>
              <a:rPr kumimoji="1" lang="en-US" sz="1100" b="0" i="0" u="none" strike="noStrike" kern="1200" cap="none" spc="-30" normalizeH="0" baseline="0" noProof="0" dirty="0" err="1">
                <a:ln>
                  <a:noFill/>
                </a:ln>
                <a:solidFill>
                  <a:prstClr val="black"/>
                </a:solidFill>
                <a:effectLst/>
                <a:uLnTx/>
                <a:uFillTx/>
                <a:latin typeface="Roboto"/>
                <a:ea typeface="+mn-ea"/>
                <a:cs typeface="Roboto"/>
              </a:rPr>
              <a:t>ernor</a:t>
            </a:r>
            <a:r>
              <a:rPr kumimoji="1" lang="en-US" sz="1100" b="0" i="0" u="none" strike="noStrike" kern="1200" cap="none" spc="-30" normalizeH="0" baseline="0" noProof="0" dirty="0">
                <a:ln>
                  <a:noFill/>
                </a:ln>
                <a:solidFill>
                  <a:prstClr val="black"/>
                </a:solidFill>
                <a:effectLst/>
                <a:uLnTx/>
                <a:uFillTx/>
                <a:latin typeface="Roboto"/>
                <a:ea typeface="+mn-ea"/>
                <a:cs typeface="Roboto"/>
              </a:rPr>
              <a:t> of </a:t>
            </a:r>
            <a:r>
              <a:rPr kumimoji="1" lang="en-US" sz="1100" b="0" i="0" u="none" strike="noStrike" kern="1200" cap="none" spc="-30" normalizeH="0" baseline="0" noProof="0" dirty="0" err="1">
                <a:ln>
                  <a:noFill/>
                </a:ln>
                <a:solidFill>
                  <a:prstClr val="black"/>
                </a:solidFill>
                <a:effectLst/>
                <a:uLnTx/>
                <a:uFillTx/>
                <a:latin typeface="Roboto"/>
                <a:ea typeface="+mn-ea"/>
                <a:cs typeface="Roboto"/>
              </a:rPr>
              <a:t>Borno</a:t>
            </a:r>
            <a:r>
              <a:rPr kumimoji="1" lang="en-US" sz="1100" b="0" i="0" u="none" strike="noStrike" kern="1200" cap="none" spc="-30" normalizeH="0" baseline="0" noProof="0" dirty="0">
                <a:ln>
                  <a:noFill/>
                </a:ln>
                <a:solidFill>
                  <a:prstClr val="black"/>
                </a:solidFill>
                <a:effectLst/>
                <a:uLnTx/>
                <a:uFillTx/>
                <a:latin typeface="Roboto"/>
                <a:ea typeface="+mn-ea"/>
                <a:cs typeface="Roboto"/>
              </a:rPr>
              <a:t> State]</a:t>
            </a:r>
          </a:p>
        </p:txBody>
      </p:sp>
      <p:sp>
        <p:nvSpPr>
          <p:cNvPr id="17" name="object 17"/>
          <p:cNvSpPr txBox="1"/>
          <p:nvPr/>
        </p:nvSpPr>
        <p:spPr>
          <a:xfrm>
            <a:off x="9870946" y="2504400"/>
            <a:ext cx="1535607" cy="201978"/>
          </a:xfrm>
          <a:prstGeom prst="rect">
            <a:avLst/>
          </a:prstGeom>
          <a:solidFill>
            <a:srgbClr val="0D0D0D"/>
          </a:solidFill>
        </p:spPr>
        <p:txBody>
          <a:bodyPr vert="horz" wrap="square" lIns="0" tIns="40005" rIns="0" bIns="0" rtlCol="0">
            <a:spAutoFit/>
          </a:bodyPr>
          <a:lstStyle/>
          <a:p>
            <a:pPr marL="92075">
              <a:lnSpc>
                <a:spcPct val="100000"/>
              </a:lnSpc>
              <a:spcBef>
                <a:spcPts val="315"/>
              </a:spcBef>
            </a:pPr>
            <a:r>
              <a:rPr lang="en-US" sz="1050" b="1" i="1" spc="-25" dirty="0">
                <a:solidFill>
                  <a:srgbClr val="FFFFFF"/>
                </a:solidFill>
                <a:latin typeface="Roboto"/>
                <a:cs typeface="Roboto"/>
              </a:rPr>
              <a:t>Chairman of Session</a:t>
            </a:r>
            <a:endParaRPr sz="1050" dirty="0">
              <a:latin typeface="Roboto"/>
              <a:cs typeface="Roboto"/>
            </a:endParaRPr>
          </a:p>
        </p:txBody>
      </p:sp>
      <p:sp>
        <p:nvSpPr>
          <p:cNvPr id="18" name="object 18"/>
          <p:cNvSpPr txBox="1"/>
          <p:nvPr/>
        </p:nvSpPr>
        <p:spPr>
          <a:xfrm>
            <a:off x="9870947" y="4360164"/>
            <a:ext cx="1960245" cy="917559"/>
          </a:xfrm>
          <a:prstGeom prst="rect">
            <a:avLst/>
          </a:prstGeom>
          <a:solidFill>
            <a:srgbClr val="42BA97"/>
          </a:solidFill>
        </p:spPr>
        <p:txBody>
          <a:bodyPr vert="horz" wrap="square" lIns="0" tIns="70485" rIns="0" bIns="0" rtlCol="0">
            <a:spAutoFit/>
          </a:bodyPr>
          <a:lstStyle/>
          <a:p>
            <a:pPr marL="106045">
              <a:lnSpc>
                <a:spcPct val="100000"/>
              </a:lnSpc>
              <a:spcBef>
                <a:spcPts val="555"/>
              </a:spcBef>
            </a:pPr>
            <a:r>
              <a:rPr lang="en-US" sz="1400" spc="-35" dirty="0" err="1">
                <a:solidFill>
                  <a:srgbClr val="FFFFFF"/>
                </a:solidFill>
                <a:latin typeface="Roboto"/>
                <a:cs typeface="Roboto"/>
              </a:rPr>
              <a:t>Udom</a:t>
            </a:r>
            <a:r>
              <a:rPr lang="en-US" sz="1400" spc="-35" dirty="0">
                <a:solidFill>
                  <a:srgbClr val="FFFFFF"/>
                </a:solidFill>
                <a:latin typeface="Roboto"/>
                <a:cs typeface="Roboto"/>
              </a:rPr>
              <a:t> Gabriel Emmanuel</a:t>
            </a: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[Go</a:t>
            </a:r>
            <a:r>
              <a:rPr kumimoji="1" lang="en-US" sz="1100" b="0" i="0" u="none" strike="noStrike" kern="1200" cap="none" spc="-30" normalizeH="0" baseline="0" noProof="0" dirty="0" err="1">
                <a:ln>
                  <a:noFill/>
                </a:ln>
                <a:solidFill>
                  <a:prstClr val="black"/>
                </a:solidFill>
                <a:effectLst/>
                <a:uLnTx/>
                <a:uFillTx/>
                <a:latin typeface="Roboto"/>
                <a:ea typeface="+mn-ea"/>
                <a:cs typeface="Roboto"/>
              </a:rPr>
              <a:t>vernor</a:t>
            </a:r>
            <a:r>
              <a:rPr kumimoji="1" lang="en-US" sz="1100" b="0" i="0" u="none" strike="noStrike" kern="1200" cap="none" spc="-30" normalizeH="0" baseline="0" noProof="0" dirty="0">
                <a:ln>
                  <a:noFill/>
                </a:ln>
                <a:solidFill>
                  <a:prstClr val="black"/>
                </a:solidFill>
                <a:effectLst/>
                <a:uLnTx/>
                <a:uFillTx/>
                <a:latin typeface="Roboto"/>
                <a:ea typeface="+mn-ea"/>
                <a:cs typeface="Roboto"/>
              </a:rPr>
              <a:t> of Akwa-Ibom State]</a:t>
            </a:r>
          </a:p>
        </p:txBody>
      </p:sp>
      <p:sp>
        <p:nvSpPr>
          <p:cNvPr id="24" name="Title 1">
            <a:extLst>
              <a:ext uri="{FF2B5EF4-FFF2-40B4-BE49-F238E27FC236}">
                <a16:creationId xmlns:a16="http://schemas.microsoft.com/office/drawing/2014/main" id="{BAD459EC-1903-40B2-AA6A-927D40AE882F}"/>
              </a:ext>
            </a:extLst>
          </p:cNvPr>
          <p:cNvSpPr txBox="1">
            <a:spLocks/>
          </p:cNvSpPr>
          <p:nvPr/>
        </p:nvSpPr>
        <p:spPr>
          <a:xfrm>
            <a:off x="713095" y="527070"/>
            <a:ext cx="11299210" cy="3578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ko-KR" sz="1600" dirty="0">
                <a:solidFill>
                  <a:srgbClr val="6AC9AE"/>
                </a:solidFill>
                <a:latin typeface="Roboto" pitchFamily="2" charset="0"/>
                <a:ea typeface="Roboto" pitchFamily="2" charset="0"/>
                <a:cs typeface="Poppins" panose="00000500000000000000" pitchFamily="2" charset="0"/>
              </a:rPr>
              <a:t>Facilitators/Speakers</a:t>
            </a:r>
          </a:p>
        </p:txBody>
      </p:sp>
      <p:pic>
        <p:nvPicPr>
          <p:cNvPr id="26" name="Picture 25" descr="A person in a suit and tie&#10;&#10;Description automatically generated with medium confidence">
            <a:extLst>
              <a:ext uri="{FF2B5EF4-FFF2-40B4-BE49-F238E27FC236}">
                <a16:creationId xmlns:a16="http://schemas.microsoft.com/office/drawing/2014/main" id="{71FC1E2B-813B-432D-A349-B76EF7210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18" y="2819780"/>
            <a:ext cx="1687006" cy="1488441"/>
          </a:xfrm>
          <a:prstGeom prst="rect">
            <a:avLst/>
          </a:prstGeom>
        </p:spPr>
      </p:pic>
      <p:sp>
        <p:nvSpPr>
          <p:cNvPr id="36" name="TextBox 22">
            <a:extLst>
              <a:ext uri="{FF2B5EF4-FFF2-40B4-BE49-F238E27FC236}">
                <a16:creationId xmlns:a16="http://schemas.microsoft.com/office/drawing/2014/main" id="{B6104652-C6B0-471D-A8B1-1C8C210F8415}"/>
              </a:ext>
            </a:extLst>
          </p:cNvPr>
          <p:cNvSpPr txBox="1">
            <a:spLocks noChangeArrowheads="1"/>
          </p:cNvSpPr>
          <p:nvPr/>
        </p:nvSpPr>
        <p:spPr bwMode="auto">
          <a:xfrm>
            <a:off x="713095" y="136525"/>
            <a:ext cx="5992505" cy="338554"/>
          </a:xfrm>
          <a:prstGeom prst="rect">
            <a:avLst/>
          </a:prstGeom>
          <a:solidFill>
            <a:srgbClr val="42BB98"/>
          </a:solidFill>
          <a:ln w="9525">
            <a:noFill/>
            <a:miter lim="800000"/>
            <a:headEnd/>
            <a:tailEnd/>
          </a:ln>
        </p:spPr>
        <p:txBody>
          <a:bodyPr wrap="square">
            <a:spAutoFit/>
          </a:bodyPr>
          <a:lstStyle/>
          <a:p>
            <a:r>
              <a:rPr lang="en-US" altLang="ko-KR" sz="1600" b="1" dirty="0">
                <a:latin typeface="Poppins" panose="00000500000000000000" pitchFamily="2" charset="0"/>
                <a:cs typeface="Poppins" panose="00000500000000000000" pitchFamily="2" charset="0"/>
              </a:rPr>
              <a:t>National Conference on Economic Growth &amp; Development</a:t>
            </a:r>
          </a:p>
        </p:txBody>
      </p:sp>
      <p:sp>
        <p:nvSpPr>
          <p:cNvPr id="37" name="object 11">
            <a:extLst>
              <a:ext uri="{FF2B5EF4-FFF2-40B4-BE49-F238E27FC236}">
                <a16:creationId xmlns:a16="http://schemas.microsoft.com/office/drawing/2014/main" id="{2578DCB9-7FBD-489A-A8D8-8241C8D64978}"/>
              </a:ext>
            </a:extLst>
          </p:cNvPr>
          <p:cNvSpPr/>
          <p:nvPr/>
        </p:nvSpPr>
        <p:spPr>
          <a:xfrm>
            <a:off x="5786628" y="2787650"/>
            <a:ext cx="1776983" cy="1546606"/>
          </a:xfrm>
          <a:prstGeom prst="rect">
            <a:avLst/>
          </a:prstGeom>
          <a:blipFill>
            <a:blip r:embed="rId3" cstate="print"/>
            <a:stretch>
              <a:fillRect/>
            </a:stretch>
          </a:blipFill>
        </p:spPr>
        <p:txBody>
          <a:bodyPr wrap="square" lIns="0" tIns="0" rIns="0" bIns="0" rtlCol="0"/>
          <a:lstStyle/>
          <a:p>
            <a:endParaRPr/>
          </a:p>
        </p:txBody>
      </p:sp>
      <p:sp>
        <p:nvSpPr>
          <p:cNvPr id="38" name="object 16">
            <a:extLst>
              <a:ext uri="{FF2B5EF4-FFF2-40B4-BE49-F238E27FC236}">
                <a16:creationId xmlns:a16="http://schemas.microsoft.com/office/drawing/2014/main" id="{38642F34-67C2-4F0A-8ABE-CF971A8A6019}"/>
              </a:ext>
            </a:extLst>
          </p:cNvPr>
          <p:cNvSpPr txBox="1"/>
          <p:nvPr/>
        </p:nvSpPr>
        <p:spPr>
          <a:xfrm>
            <a:off x="5769801" y="4388061"/>
            <a:ext cx="1961514" cy="1085554"/>
          </a:xfrm>
          <a:prstGeom prst="rect">
            <a:avLst/>
          </a:prstGeom>
          <a:solidFill>
            <a:srgbClr val="42BA97"/>
          </a:solidFill>
        </p:spPr>
        <p:txBody>
          <a:bodyPr vert="horz" wrap="square" lIns="0" tIns="69215" rIns="0" bIns="0" rtlCol="0">
            <a:spAutoFit/>
          </a:bodyPr>
          <a:lstStyle/>
          <a:p>
            <a:pPr marL="106680" marR="836294" lvl="0" indent="0" algn="l" defTabSz="914400" rtl="0" eaLnBrk="1" fontAlgn="auto" latinLnBrk="0" hangingPunct="1">
              <a:lnSpc>
                <a:spcPct val="100000"/>
              </a:lnSpc>
              <a:spcBef>
                <a:spcPts val="545"/>
              </a:spcBef>
              <a:spcAft>
                <a:spcPts val="0"/>
              </a:spcAft>
              <a:buClrTx/>
              <a:buSzTx/>
              <a:buFontTx/>
              <a:buNone/>
              <a:tabLst/>
              <a:defRPr/>
            </a:pPr>
            <a:r>
              <a:rPr kumimoji="0" lang="en-US" sz="1400" b="0" u="none" strike="noStrike" kern="1200" cap="none" spc="-40" normalizeH="0" baseline="0" noProof="0" dirty="0">
                <a:ln>
                  <a:noFill/>
                </a:ln>
                <a:solidFill>
                  <a:srgbClr val="FFFFFF"/>
                </a:solidFill>
                <a:effectLst/>
                <a:uLnTx/>
                <a:uFillTx/>
                <a:latin typeface="Roboto"/>
                <a:ea typeface="+mn-ea"/>
                <a:cs typeface="Roboto"/>
              </a:rPr>
              <a:t>Ahmed</a:t>
            </a:r>
            <a:r>
              <a:rPr kumimoji="0" lang="en-US" sz="1400" b="0" u="none" strike="noStrike" kern="1200" cap="none" spc="-114" normalizeH="0" baseline="0" noProof="0" dirty="0">
                <a:ln>
                  <a:noFill/>
                </a:ln>
                <a:solidFill>
                  <a:srgbClr val="FFFFFF"/>
                </a:solidFill>
                <a:effectLst/>
                <a:uLnTx/>
                <a:uFillTx/>
                <a:latin typeface="Roboto"/>
                <a:ea typeface="+mn-ea"/>
                <a:cs typeface="Roboto"/>
              </a:rPr>
              <a:t> </a:t>
            </a:r>
            <a:r>
              <a:rPr kumimoji="0" lang="en-US" sz="1400" b="0" u="none" strike="noStrike" kern="1200" cap="none" spc="-40" normalizeH="0" baseline="0" noProof="0" dirty="0">
                <a:ln>
                  <a:noFill/>
                </a:ln>
                <a:solidFill>
                  <a:srgbClr val="FFFFFF"/>
                </a:solidFill>
                <a:effectLst/>
                <a:uLnTx/>
                <a:uFillTx/>
                <a:latin typeface="Roboto"/>
                <a:ea typeface="+mn-ea"/>
                <a:cs typeface="Roboto"/>
              </a:rPr>
              <a:t>Rufai,  </a:t>
            </a:r>
            <a:r>
              <a:rPr kumimoji="0" lang="en-US" sz="1400" b="0" u="none" strike="noStrike" kern="1200" cap="none" spc="-35" normalizeH="0" baseline="0" noProof="0" dirty="0">
                <a:ln>
                  <a:noFill/>
                </a:ln>
                <a:solidFill>
                  <a:srgbClr val="FFFFFF"/>
                </a:solidFill>
                <a:effectLst/>
                <a:uLnTx/>
                <a:uFillTx/>
                <a:latin typeface="Roboto"/>
                <a:ea typeface="+mn-ea"/>
                <a:cs typeface="Roboto"/>
              </a:rPr>
              <a:t>Abubakar</a:t>
            </a:r>
          </a:p>
          <a:p>
            <a:pPr marL="106045" marR="382270" lvl="0" indent="0" algn="l" defTabSz="914400" rtl="0" eaLnBrk="1" fontAlgn="auto" latinLnBrk="0" hangingPunct="1">
              <a:lnSpc>
                <a:spcPct val="100000"/>
              </a:lnSpc>
              <a:spcBef>
                <a:spcPts val="555"/>
              </a:spcBef>
              <a:spcAft>
                <a:spcPts val="0"/>
              </a:spcAft>
              <a:buClrTx/>
              <a:buSzTx/>
              <a:buFontTx/>
              <a:buNone/>
              <a:tabLst/>
              <a:defRPr/>
            </a:pPr>
            <a:r>
              <a:rPr lang="en-US" sz="1100" spc="-30" dirty="0">
                <a:solidFill>
                  <a:prstClr val="black"/>
                </a:solidFill>
                <a:latin typeface="Roboto"/>
                <a:cs typeface="Roboto"/>
              </a:rPr>
              <a:t>[Di</a:t>
            </a:r>
            <a:r>
              <a:rPr kumimoji="1" lang="en-US" sz="1100" b="0" i="0" u="none" strike="noStrike" kern="1200" cap="none" spc="-30" normalizeH="0" baseline="0" noProof="0" dirty="0">
                <a:ln>
                  <a:noFill/>
                </a:ln>
                <a:solidFill>
                  <a:prstClr val="black"/>
                </a:solidFill>
                <a:effectLst/>
                <a:uLnTx/>
                <a:uFillTx/>
                <a:latin typeface="Roboto"/>
                <a:ea typeface="+mn-ea"/>
                <a:cs typeface="Roboto"/>
              </a:rPr>
              <a:t>rector General of the National Intelligence Agency – NIA]</a:t>
            </a:r>
          </a:p>
        </p:txBody>
      </p:sp>
      <p:sp>
        <p:nvSpPr>
          <p:cNvPr id="22" name="object 10">
            <a:extLst>
              <a:ext uri="{FF2B5EF4-FFF2-40B4-BE49-F238E27FC236}">
                <a16:creationId xmlns:a16="http://schemas.microsoft.com/office/drawing/2014/main" id="{FBB36FC8-1E89-421A-9F70-45C80ADA66B6}"/>
              </a:ext>
            </a:extLst>
          </p:cNvPr>
          <p:cNvSpPr/>
          <p:nvPr/>
        </p:nvSpPr>
        <p:spPr>
          <a:xfrm>
            <a:off x="2076705" y="2842512"/>
            <a:ext cx="1721101" cy="1481963"/>
          </a:xfrm>
          <a:prstGeom prst="rect">
            <a:avLst/>
          </a:prstGeom>
          <a:blipFill>
            <a:blip r:embed="rId4" cstate="print"/>
            <a:stretch>
              <a:fillRect/>
            </a:stretch>
          </a:blipFill>
        </p:spPr>
        <p:txBody>
          <a:bodyPr wrap="square" lIns="0" tIns="0" rIns="0" bIns="0" rtlCol="0"/>
          <a:lstStyle/>
          <a:p>
            <a:endParaRPr/>
          </a:p>
        </p:txBody>
      </p:sp>
      <p:pic>
        <p:nvPicPr>
          <p:cNvPr id="3" name="Picture 2" descr="A person wearing glasses&#10;&#10;Description automatically generated with medium confidence">
            <a:extLst>
              <a:ext uri="{FF2B5EF4-FFF2-40B4-BE49-F238E27FC236}">
                <a16:creationId xmlns:a16="http://schemas.microsoft.com/office/drawing/2014/main" id="{C085E151-48AF-45E8-8C28-32B8C3E7A8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1253" y="2842512"/>
            <a:ext cx="1775460" cy="1481963"/>
          </a:xfrm>
          <a:prstGeom prst="rect">
            <a:avLst/>
          </a:prstGeom>
        </p:spPr>
      </p:pic>
      <p:pic>
        <p:nvPicPr>
          <p:cNvPr id="8" name="Picture 7" descr="A person wearing a hat&#10;&#10;Description automatically generated with low confidence">
            <a:extLst>
              <a:ext uri="{FF2B5EF4-FFF2-40B4-BE49-F238E27FC236}">
                <a16:creationId xmlns:a16="http://schemas.microsoft.com/office/drawing/2014/main" id="{D9F06711-A4B4-498F-AD71-646EFFAC53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4404" y="2787650"/>
            <a:ext cx="1960245" cy="1536825"/>
          </a:xfrm>
          <a:prstGeom prst="rect">
            <a:avLst/>
          </a:prstGeom>
        </p:spPr>
      </p:pic>
      <p:pic>
        <p:nvPicPr>
          <p:cNvPr id="11" name="Picture 10" descr="A person wearing glasses and a suit&#10;&#10;Description automatically generated with medium confidence">
            <a:extLst>
              <a:ext uri="{FF2B5EF4-FFF2-40B4-BE49-F238E27FC236}">
                <a16:creationId xmlns:a16="http://schemas.microsoft.com/office/drawing/2014/main" id="{21E2F0FC-BE7F-4EAF-9067-1E07A1954E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70947" y="2787649"/>
            <a:ext cx="1960245" cy="1520571"/>
          </a:xfrm>
          <a:prstGeom prst="rect">
            <a:avLst/>
          </a:prstGeom>
        </p:spPr>
      </p:pic>
    </p:spTree>
    <p:extLst>
      <p:ext uri="{BB962C8B-B14F-4D97-AF65-F5344CB8AC3E}">
        <p14:creationId xmlns:p14="http://schemas.microsoft.com/office/powerpoint/2010/main" val="1702796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14597</TotalTime>
  <Words>1784</Words>
  <Application>Microsoft Macintosh PowerPoint</Application>
  <PresentationFormat>Widescreen</PresentationFormat>
  <Paragraphs>209</Paragraphs>
  <Slides>11</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11</vt:i4>
      </vt:variant>
    </vt:vector>
  </HeadingPairs>
  <TitlesOfParts>
    <vt:vector size="23" baseType="lpstr">
      <vt:lpstr>游ゴシック</vt:lpstr>
      <vt:lpstr>游ゴシック Light</vt:lpstr>
      <vt:lpstr>Arial</vt:lpstr>
      <vt:lpstr>Arial Black</vt:lpstr>
      <vt:lpstr>Centaur</vt:lpstr>
      <vt:lpstr>Poppins</vt:lpstr>
      <vt:lpstr>Poppins SemiBold</vt:lpstr>
      <vt:lpstr>Roboto</vt:lpstr>
      <vt:lpstr>Times New Roman</vt:lpstr>
      <vt:lpstr>Wingdings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Kunle Awoniyi</dc:creator>
  <cp:lastModifiedBy>AKINTUNDE OYEBODE</cp:lastModifiedBy>
  <cp:revision>86</cp:revision>
  <cp:lastPrinted>2021-06-18T15:17:15Z</cp:lastPrinted>
  <dcterms:created xsi:type="dcterms:W3CDTF">2020-03-07T16:03:02Z</dcterms:created>
  <dcterms:modified xsi:type="dcterms:W3CDTF">2021-06-24T12:48:56Z</dcterms:modified>
</cp:coreProperties>
</file>